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58"/>
  </p:notesMasterIdLst>
  <p:handoutMasterIdLst>
    <p:handoutMasterId r:id="rId59"/>
  </p:handoutMasterIdLst>
  <p:sldIdLst>
    <p:sldId id="256" r:id="rId2"/>
    <p:sldId id="257" r:id="rId3"/>
    <p:sldId id="259" r:id="rId4"/>
    <p:sldId id="262" r:id="rId5"/>
    <p:sldId id="354" r:id="rId6"/>
    <p:sldId id="407" r:id="rId7"/>
    <p:sldId id="408" r:id="rId8"/>
    <p:sldId id="409" r:id="rId9"/>
    <p:sldId id="448" r:id="rId10"/>
    <p:sldId id="449" r:id="rId11"/>
    <p:sldId id="450" r:id="rId12"/>
    <p:sldId id="402" r:id="rId13"/>
    <p:sldId id="403" r:id="rId14"/>
    <p:sldId id="404" r:id="rId15"/>
    <p:sldId id="405" r:id="rId16"/>
    <p:sldId id="406" r:id="rId17"/>
    <p:sldId id="363" r:id="rId18"/>
    <p:sldId id="413" r:id="rId19"/>
    <p:sldId id="411" r:id="rId20"/>
    <p:sldId id="432" r:id="rId21"/>
    <p:sldId id="433" r:id="rId22"/>
    <p:sldId id="434" r:id="rId23"/>
    <p:sldId id="435" r:id="rId24"/>
    <p:sldId id="436" r:id="rId25"/>
    <p:sldId id="437" r:id="rId26"/>
    <p:sldId id="438" r:id="rId27"/>
    <p:sldId id="442" r:id="rId28"/>
    <p:sldId id="451" r:id="rId29"/>
    <p:sldId id="439" r:id="rId30"/>
    <p:sldId id="440" r:id="rId31"/>
    <p:sldId id="443" r:id="rId32"/>
    <p:sldId id="444" r:id="rId33"/>
    <p:sldId id="445" r:id="rId34"/>
    <p:sldId id="446" r:id="rId35"/>
    <p:sldId id="447" r:id="rId36"/>
    <p:sldId id="364" r:id="rId37"/>
    <p:sldId id="414" r:id="rId38"/>
    <p:sldId id="415" r:id="rId39"/>
    <p:sldId id="416" r:id="rId40"/>
    <p:sldId id="417" r:id="rId41"/>
    <p:sldId id="418" r:id="rId42"/>
    <p:sldId id="419" r:id="rId43"/>
    <p:sldId id="420" r:id="rId44"/>
    <p:sldId id="421" r:id="rId45"/>
    <p:sldId id="422" r:id="rId46"/>
    <p:sldId id="423" r:id="rId47"/>
    <p:sldId id="424" r:id="rId48"/>
    <p:sldId id="425" r:id="rId49"/>
    <p:sldId id="426" r:id="rId50"/>
    <p:sldId id="427" r:id="rId51"/>
    <p:sldId id="429" r:id="rId52"/>
    <p:sldId id="431" r:id="rId53"/>
    <p:sldId id="428" r:id="rId54"/>
    <p:sldId id="441" r:id="rId55"/>
    <p:sldId id="452" r:id="rId56"/>
    <p:sldId id="310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0"/>
    <p:restoredTop sz="94829"/>
  </p:normalViewPr>
  <p:slideViewPr>
    <p:cSldViewPr snapToGrid="0">
      <p:cViewPr>
        <p:scale>
          <a:sx n="60" d="100"/>
          <a:sy n="60" d="100"/>
        </p:scale>
        <p:origin x="1584" y="2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C618763-0C2E-1C81-C8A2-24A54A589D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6110B1-06C2-BB92-1829-A8360578B1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B62E4-81D4-9A41-AB7E-C39D07CD029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8A6CF-B769-932F-06A5-3B29D1DEFB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C8A9F-D744-6AA1-7CCD-C95711D05D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E6A06-BD73-4745-9E68-C8DC9BBC0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921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3F019-5387-D34E-927E-1A4E089DB483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0BD88-AA28-3044-934C-05DEC3B39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7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13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70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93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4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52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04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7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0BD88-AA28-3044-934C-05DEC3B3955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51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Workshop 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9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9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C++ - Wikipedia">
            <a:extLst>
              <a:ext uri="{FF2B5EF4-FFF2-40B4-BE49-F238E27FC236}">
                <a16:creationId xmlns:a16="http://schemas.microsoft.com/office/drawing/2014/main" id="{22664FD1-6594-B8BF-5077-930D6899C2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1732" y="457200"/>
            <a:ext cx="1360839" cy="152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01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3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5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309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53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7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7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0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1BE3B6D-A211-9049-B21C-10EA45B17FAA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B4CA2B94-48EF-DE41-A7DA-B1575BC74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3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.d.hill@liverpool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nobelprize.org%2Fprizes%2Fphysics%2F1938%2Ffermi%2Fbiographical%2F&amp;psig=AOvVaw3qRcK1AY8_9CzRtHbIfEkz&amp;ust=1666700696785000&amp;source=images&amp;cd=vfe&amp;ved=0CAsQjRxqFwoTCKiElonu-PoCFQAAAAAdAAAAABAE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microsoft.com/office/2007/relationships/hdphoto" Target="../media/hdphoto2.wdp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y.lanl.gov/cgi-bin/getfile?00326866.pdf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hyperlink" Target="https://www.google.com/url?sa=i&amp;url=https%3A%2F%2Fwww.cantorsparadise.com%2Fwhat-to-expect-when-throwing-dice-and-adding-them-up-5231f3831d7&amp;psig=AOvVaw2AEfpStbBfsZOV5DTAztQ1&amp;ust=1666705068874000&amp;source=images&amp;cd=vfe&amp;ved=0CAwQjRxqFwoTCPjt8K7--PoCFQAAAAAdAAAAABAD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google.com/url?sa=i&amp;url=https%3A%2F%2Fen.wikipedia.org%2Fwiki%2FPath_tracing&amp;psig=AOvVaw3BppPrpoynK7ZZm6TAUdif&amp;ust=1666789858938000&amp;source=images&amp;cd=vfe&amp;ved=0CAwQjRxqFwoTCJCuq566-_oCFQAAAAAdAAAAABAD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cplusplus.com/reference/random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s://en.wikipedia.org/wiki/File:AAMarkov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3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6261-4BE9-1ED9-D3EE-83FE674B0D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C++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9EE68-BA7C-89B0-E3B6-635F88E4E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1560" y="4519705"/>
            <a:ext cx="7891272" cy="1681398"/>
          </a:xfrm>
        </p:spPr>
        <p:txBody>
          <a:bodyPr>
            <a:normAutofit/>
          </a:bodyPr>
          <a:lstStyle/>
          <a:p>
            <a:r>
              <a:rPr lang="en-US" dirty="0"/>
              <a:t>Dr. Alex Hill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a.d.hill@liverpool.ac.uk</a:t>
            </a:r>
            <a:r>
              <a:rPr lang="en-US" dirty="0"/>
              <a:t> </a:t>
            </a:r>
          </a:p>
          <a:p>
            <a:r>
              <a:rPr lang="en-US" dirty="0"/>
              <a:t>October 2022</a:t>
            </a:r>
          </a:p>
        </p:txBody>
      </p:sp>
    </p:spTree>
    <p:extLst>
      <p:ext uri="{BB962C8B-B14F-4D97-AF65-F5344CB8AC3E}">
        <p14:creationId xmlns:p14="http://schemas.microsoft.com/office/powerpoint/2010/main" val="1078957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E796-8F4D-CCD7-E0B8-DE94D3252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Alex j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AE61D3-BBEA-E454-CA28-89144C6466C8}"/>
              </a:ext>
            </a:extLst>
          </p:cNvPr>
          <p:cNvSpPr txBox="1"/>
          <p:nvPr/>
        </p:nvSpPr>
        <p:spPr>
          <a:xfrm>
            <a:off x="9385739" y="7546879"/>
            <a:ext cx="8975832" cy="1754326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~/Documents/UOL/Teaching/C++_Workshops/Workshops/WS4/Homework/</a:t>
            </a:r>
            <a:r>
              <a:rPr lang="en-US" dirty="0" err="1"/>
              <a:t>a_jury</a:t>
            </a:r>
            <a:endParaRPr lang="en-US" dirty="0"/>
          </a:p>
          <a:p>
            <a:r>
              <a:rPr lang="en-US" dirty="0"/>
              <a:t>$ g++ -std=</a:t>
            </a:r>
            <a:r>
              <a:rPr lang="en-US" dirty="0" err="1"/>
              <a:t>c++</a:t>
            </a:r>
            <a:r>
              <a:rPr lang="en-US" dirty="0"/>
              <a:t>11 -o </a:t>
            </a:r>
            <a:r>
              <a:rPr lang="en-US" dirty="0" err="1"/>
              <a:t>soln</a:t>
            </a:r>
            <a:r>
              <a:rPr lang="en-US" dirty="0"/>
              <a:t> </a:t>
            </a:r>
            <a:r>
              <a:rPr lang="en-US" dirty="0" err="1"/>
              <a:t>soln.cpp</a:t>
            </a:r>
            <a:endParaRPr lang="en-US" dirty="0"/>
          </a:p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~/Documents/UOL/Teaching/C++_Workshops/Workshops/WS4/Homework/</a:t>
            </a:r>
            <a:r>
              <a:rPr lang="en-US" dirty="0" err="1"/>
              <a:t>a_jury</a:t>
            </a:r>
            <a:endParaRPr lang="en-US" dirty="0"/>
          </a:p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42B8D0-F674-2B14-2F97-8E0CD6B97568}"/>
              </a:ext>
            </a:extLst>
          </p:cNvPr>
          <p:cNvSpPr txBox="1"/>
          <p:nvPr/>
        </p:nvSpPr>
        <p:spPr>
          <a:xfrm>
            <a:off x="2677885" y="2663102"/>
            <a:ext cx="6836229" cy="3416320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filename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200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2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vect1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2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vect2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write out takes a filename and two vectors and writes out the vectors to the script as </a:t>
            </a:r>
            <a:r>
              <a:rPr lang="en-GB" sz="12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nupy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arrays and python code that 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when run will plot the second vector </a:t>
            </a:r>
            <a:r>
              <a:rPr lang="en-GB" sz="12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aginst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the first 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data.py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"x = 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vect1.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vect1.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vect1.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back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"))"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"y = 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vect2.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vect2.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vect2.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back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"))"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();}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7047827-D46D-3A42-E8D7-1C84CC66465A}"/>
              </a:ext>
            </a:extLst>
          </p:cNvPr>
          <p:cNvCxnSpPr>
            <a:cxnSpLocks/>
          </p:cNvCxnSpPr>
          <p:nvPr/>
        </p:nvCxnSpPr>
        <p:spPr>
          <a:xfrm flipH="1">
            <a:off x="5889017" y="4197500"/>
            <a:ext cx="1767081" cy="6621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C95A7B-928A-3DED-6E70-5129D6C90F17}"/>
              </a:ext>
            </a:extLst>
          </p:cNvPr>
          <p:cNvSpPr txBox="1"/>
          <p:nvPr/>
        </p:nvSpPr>
        <p:spPr>
          <a:xfrm>
            <a:off x="7656098" y="3782002"/>
            <a:ext cx="2925710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Loop to n-1 to avoid comma issue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3B3BB7-5EC7-ABC0-63F6-9989FB0FEAA9}"/>
              </a:ext>
            </a:extLst>
          </p:cNvPr>
          <p:cNvCxnSpPr>
            <a:cxnSpLocks/>
          </p:cNvCxnSpPr>
          <p:nvPr/>
        </p:nvCxnSpPr>
        <p:spPr>
          <a:xfrm flipH="1">
            <a:off x="5602014" y="2249103"/>
            <a:ext cx="2716237" cy="68106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F7F17DD-8F57-7B73-C234-DC3E6C86A883}"/>
              </a:ext>
            </a:extLst>
          </p:cNvPr>
          <p:cNvSpPr txBox="1"/>
          <p:nvPr/>
        </p:nvSpPr>
        <p:spPr>
          <a:xfrm>
            <a:off x="8318251" y="2022674"/>
            <a:ext cx="292571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No const, so vectors could in theory be changed by this function</a:t>
            </a:r>
          </a:p>
        </p:txBody>
      </p:sp>
    </p:spTree>
    <p:extLst>
      <p:ext uri="{BB962C8B-B14F-4D97-AF65-F5344CB8AC3E}">
        <p14:creationId xmlns:p14="http://schemas.microsoft.com/office/powerpoint/2010/main" val="189377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E796-8F4D-CCD7-E0B8-DE94D3252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Alex 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0FA8F8-BA02-EB66-EFAC-534FF9162ECD}"/>
              </a:ext>
            </a:extLst>
          </p:cNvPr>
          <p:cNvSpPr txBox="1"/>
          <p:nvPr/>
        </p:nvSpPr>
        <p:spPr>
          <a:xfrm>
            <a:off x="2838636" y="1950731"/>
            <a:ext cx="6100762" cy="4832092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1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filename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plot to be run after write out and using the same file name </a:t>
            </a:r>
            <a:endParaRPr lang="en-GB" sz="11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will run file name Warning! only for use of </a:t>
            </a:r>
            <a:r>
              <a:rPr lang="en-GB" sz="11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unix</a:t>
            </a:r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based systems </a:t>
            </a:r>
            <a:endParaRPr lang="en-GB" sz="11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comando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"python3 ./"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comando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filename;</a:t>
            </a:r>
          </a:p>
          <a:p>
            <a:r>
              <a:rPr lang="en-GB" sz="11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system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comando.</a:t>
            </a:r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c_str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b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endParaRPr lang="en-GB" sz="11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1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Create an empty vector</a:t>
            </a:r>
            <a:endParaRPr lang="en-GB" sz="11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1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input;</a:t>
            </a:r>
          </a:p>
          <a:p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=-</a:t>
            </a:r>
            <a:r>
              <a:rPr lang="en-GB" sz="11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sz="11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;i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input.</a:t>
            </a:r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1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input.</a:t>
            </a:r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input,output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 </a:t>
            </a:r>
          </a:p>
          <a:p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"data.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py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input,output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PlotFile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plot.py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PlotFile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matplotlib.pyplot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"from data import *"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plt.figure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()"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plt.plot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(x, y)"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plt.show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()"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1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PlotFile.</a:t>
            </a:r>
            <a:r>
              <a:rPr lang="en-GB" sz="11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1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plot.py</a:t>
            </a:r>
            <a:r>
              <a:rPr lang="en-GB" sz="11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only for use on </a:t>
            </a:r>
            <a:r>
              <a:rPr lang="en-GB" sz="11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linux</a:t>
            </a:r>
            <a:r>
              <a:rPr lang="en-GB" sz="11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</a:t>
            </a:r>
            <a:endParaRPr lang="en-GB" sz="11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1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1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1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AE61D3-BBEA-E454-CA28-89144C6466C8}"/>
              </a:ext>
            </a:extLst>
          </p:cNvPr>
          <p:cNvSpPr txBox="1"/>
          <p:nvPr/>
        </p:nvSpPr>
        <p:spPr>
          <a:xfrm>
            <a:off x="9385739" y="7546879"/>
            <a:ext cx="8975832" cy="1754326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~/Documents/UOL/Teaching/C++_Workshops/Workshops/WS4/Homework/</a:t>
            </a:r>
            <a:r>
              <a:rPr lang="en-US" dirty="0" err="1"/>
              <a:t>a_jury</a:t>
            </a:r>
            <a:endParaRPr lang="en-US" dirty="0"/>
          </a:p>
          <a:p>
            <a:r>
              <a:rPr lang="en-US" dirty="0"/>
              <a:t>$ g++ -std=</a:t>
            </a:r>
            <a:r>
              <a:rPr lang="en-US" dirty="0" err="1"/>
              <a:t>c++</a:t>
            </a:r>
            <a:r>
              <a:rPr lang="en-US" dirty="0"/>
              <a:t>11 -o </a:t>
            </a:r>
            <a:r>
              <a:rPr lang="en-US" dirty="0" err="1"/>
              <a:t>soln</a:t>
            </a:r>
            <a:r>
              <a:rPr lang="en-US" dirty="0"/>
              <a:t> </a:t>
            </a:r>
            <a:r>
              <a:rPr lang="en-US" dirty="0" err="1"/>
              <a:t>soln.cpp</a:t>
            </a:r>
            <a:endParaRPr lang="en-US" dirty="0"/>
          </a:p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~/Documents/UOL/Teaching/C++_Workshops/Workshops/WS4/Homework/</a:t>
            </a:r>
            <a:r>
              <a:rPr lang="en-US" dirty="0" err="1"/>
              <a:t>a_jury</a:t>
            </a:r>
            <a:endParaRPr lang="en-US" dirty="0"/>
          </a:p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7047827-D46D-3A42-E8D7-1C84CC66465A}"/>
              </a:ext>
            </a:extLst>
          </p:cNvPr>
          <p:cNvCxnSpPr>
            <a:cxnSpLocks/>
          </p:cNvCxnSpPr>
          <p:nvPr/>
        </p:nvCxnSpPr>
        <p:spPr>
          <a:xfrm flipH="1">
            <a:off x="7024135" y="2715542"/>
            <a:ext cx="1767081" cy="6621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C95A7B-928A-3DED-6E70-5129D6C90F17}"/>
              </a:ext>
            </a:extLst>
          </p:cNvPr>
          <p:cNvSpPr txBox="1"/>
          <p:nvPr/>
        </p:nvSpPr>
        <p:spPr>
          <a:xfrm>
            <a:off x="8791216" y="2489113"/>
            <a:ext cx="2925710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Runs python command inside C++ script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01AC61C-ABB7-8E84-C544-F45B271C45DC}"/>
              </a:ext>
            </a:extLst>
          </p:cNvPr>
          <p:cNvCxnSpPr>
            <a:cxnSpLocks/>
          </p:cNvCxnSpPr>
          <p:nvPr/>
        </p:nvCxnSpPr>
        <p:spPr>
          <a:xfrm flipH="1">
            <a:off x="4656083" y="4372441"/>
            <a:ext cx="3206998" cy="75660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30895DB-3440-68ED-AA0A-B2D78CEC0495}"/>
              </a:ext>
            </a:extLst>
          </p:cNvPr>
          <p:cNvSpPr txBox="1"/>
          <p:nvPr/>
        </p:nvSpPr>
        <p:spPr>
          <a:xfrm>
            <a:off x="7863081" y="4146012"/>
            <a:ext cx="1076317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Concise</a:t>
            </a:r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7937F3CA-665C-D2B0-49AC-7748650EF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595" y="4328696"/>
            <a:ext cx="3372405" cy="252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6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Alex h modular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2416232" y="2307413"/>
            <a:ext cx="7359535" cy="4278094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fx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{some stuff}</a:t>
            </a:r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f_master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{some stuff}</a:t>
            </a:r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filename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array_name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, </a:t>
            </a:r>
            <a:r>
              <a:rPr lang="en-GB" sz="16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{some stuff}</a:t>
            </a:r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{some stuff}</a:t>
            </a:r>
          </a:p>
        </p:txBody>
      </p:sp>
    </p:spTree>
    <p:extLst>
      <p:ext uri="{BB962C8B-B14F-4D97-AF65-F5344CB8AC3E}">
        <p14:creationId xmlns:p14="http://schemas.microsoft.com/office/powerpoint/2010/main" val="53531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alex</a:t>
            </a:r>
            <a:r>
              <a:rPr lang="en-US" dirty="0"/>
              <a:t> 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2416232" y="2093976"/>
            <a:ext cx="7359535" cy="4616648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(x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exp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(x,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f_master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input){</a:t>
            </a:r>
          </a:p>
          <a:p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0CF4952-65D3-0BC1-E373-1EE6C0A20926}"/>
              </a:ext>
            </a:extLst>
          </p:cNvPr>
          <p:cNvCxnSpPr>
            <a:cxnSpLocks/>
          </p:cNvCxnSpPr>
          <p:nvPr/>
        </p:nvCxnSpPr>
        <p:spPr>
          <a:xfrm flipH="1">
            <a:off x="4455623" y="4079134"/>
            <a:ext cx="881149" cy="62968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D3FE5D5-5DF4-478C-845C-6A5F84A8C97C}"/>
              </a:ext>
            </a:extLst>
          </p:cNvPr>
          <p:cNvSpPr txBox="1"/>
          <p:nvPr/>
        </p:nvSpPr>
        <p:spPr>
          <a:xfrm>
            <a:off x="5313210" y="3429000"/>
            <a:ext cx="97538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Fix the vector 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1D5A09-37B9-B4F2-A1C9-3046261F82F2}"/>
              </a:ext>
            </a:extLst>
          </p:cNvPr>
          <p:cNvSpPr txBox="1"/>
          <p:nvPr/>
        </p:nvSpPr>
        <p:spPr>
          <a:xfrm>
            <a:off x="7376163" y="3294303"/>
            <a:ext cx="1332826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 a temporary variable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1384BB-55A4-6021-3329-F5E66D5318DC}"/>
              </a:ext>
            </a:extLst>
          </p:cNvPr>
          <p:cNvCxnSpPr>
            <a:cxnSpLocks/>
          </p:cNvCxnSpPr>
          <p:nvPr/>
        </p:nvCxnSpPr>
        <p:spPr>
          <a:xfrm flipH="1">
            <a:off x="4225638" y="3755968"/>
            <a:ext cx="3150525" cy="145439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6C8729-DB63-1CB9-4CDF-E5713C265865}"/>
              </a:ext>
            </a:extLst>
          </p:cNvPr>
          <p:cNvSpPr txBox="1"/>
          <p:nvPr/>
        </p:nvSpPr>
        <p:spPr>
          <a:xfrm>
            <a:off x="5350330" y="4919843"/>
            <a:ext cx="1332826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/>
              <a:t>temp_val</a:t>
            </a:r>
            <a:r>
              <a:rPr lang="en-US" sz="1600" dirty="0"/>
              <a:t> is changed by </a:t>
            </a:r>
            <a:r>
              <a:rPr lang="en-US" sz="1600" dirty="0" err="1"/>
              <a:t>f_x</a:t>
            </a:r>
            <a:endParaRPr lang="en-US" sz="16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9AA8FE-2635-E428-4BBF-2F5F98EEEFA6}"/>
              </a:ext>
            </a:extLst>
          </p:cNvPr>
          <p:cNvCxnSpPr>
            <a:cxnSpLocks/>
          </p:cNvCxnSpPr>
          <p:nvPr/>
        </p:nvCxnSpPr>
        <p:spPr>
          <a:xfrm flipH="1">
            <a:off x="4250542" y="5460324"/>
            <a:ext cx="1086230" cy="21169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7781FA-9F66-107C-0E94-98A60676F979}"/>
              </a:ext>
            </a:extLst>
          </p:cNvPr>
          <p:cNvSpPr txBox="1"/>
          <p:nvPr/>
        </p:nvSpPr>
        <p:spPr>
          <a:xfrm>
            <a:off x="7389721" y="5150674"/>
            <a:ext cx="1332826" cy="107721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Add new temp </a:t>
            </a:r>
            <a:r>
              <a:rPr lang="en-US" sz="1600" dirty="0" err="1"/>
              <a:t>val</a:t>
            </a:r>
            <a:r>
              <a:rPr lang="en-US" sz="1600" dirty="0"/>
              <a:t> to output vector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56A7D8-BDA0-C418-83CC-85A16FF614F4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5583368" y="5689283"/>
            <a:ext cx="1806353" cy="29320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00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3636"/>
            <a:ext cx="10058400" cy="1609344"/>
          </a:xfrm>
        </p:spPr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alex</a:t>
            </a:r>
            <a:r>
              <a:rPr lang="en-US" dirty="0"/>
              <a:t> 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2756621" y="1410355"/>
            <a:ext cx="6198384" cy="5447645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filename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"data1.py"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k;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n_vals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= ?"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cin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&gt;&gt;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k;</a:t>
            </a: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llim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ulim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seps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ulim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llim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(k);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k;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x_range.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llim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(seps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f_master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x_lab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fx_lab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fx_range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(filename,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x_lab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,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(filename,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fx_lab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,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fx_range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200" dirty="0">
                <a:solidFill>
                  <a:srgbClr val="F8F8F2"/>
                </a:solidFill>
                <a:latin typeface="Menlo" panose="020B0609030804020204" pitchFamily="49" charset="0"/>
              </a:rPr>
              <a:t>}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089332EE-6F47-53CE-312D-A77ACE17EA91}"/>
              </a:ext>
            </a:extLst>
          </p:cNvPr>
          <p:cNvSpPr/>
          <p:nvPr/>
        </p:nvSpPr>
        <p:spPr>
          <a:xfrm>
            <a:off x="6106510" y="1989752"/>
            <a:ext cx="728133" cy="2606090"/>
          </a:xfrm>
          <a:prstGeom prst="righ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4621C2-4E8D-D748-7923-CDB11861BBEA}"/>
              </a:ext>
            </a:extLst>
          </p:cNvPr>
          <p:cNvSpPr txBox="1"/>
          <p:nvPr/>
        </p:nvSpPr>
        <p:spPr>
          <a:xfrm>
            <a:off x="6834643" y="2877298"/>
            <a:ext cx="97538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 input data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344DDE-15F3-9AE9-6267-69D4D73F1FF2}"/>
              </a:ext>
            </a:extLst>
          </p:cNvPr>
          <p:cNvCxnSpPr>
            <a:cxnSpLocks/>
          </p:cNvCxnSpPr>
          <p:nvPr/>
        </p:nvCxnSpPr>
        <p:spPr>
          <a:xfrm flipH="1">
            <a:off x="5508199" y="4759739"/>
            <a:ext cx="1767081" cy="6621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A1F2BC-B182-C1B2-0A93-DC28F07215D4}"/>
              </a:ext>
            </a:extLst>
          </p:cNvPr>
          <p:cNvSpPr txBox="1"/>
          <p:nvPr/>
        </p:nvSpPr>
        <p:spPr>
          <a:xfrm>
            <a:off x="7275280" y="4344241"/>
            <a:ext cx="1077719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Compute function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7F8DC7F7-2A88-A16D-FD87-438310C4EC84}"/>
              </a:ext>
            </a:extLst>
          </p:cNvPr>
          <p:cNvSpPr/>
          <p:nvPr/>
        </p:nvSpPr>
        <p:spPr>
          <a:xfrm>
            <a:off x="6759150" y="5631172"/>
            <a:ext cx="728133" cy="488161"/>
          </a:xfrm>
          <a:prstGeom prst="righ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CB8C3-D3DD-88FB-6E3D-3BE1283A79A2}"/>
              </a:ext>
            </a:extLst>
          </p:cNvPr>
          <p:cNvSpPr txBox="1"/>
          <p:nvPr/>
        </p:nvSpPr>
        <p:spPr>
          <a:xfrm>
            <a:off x="7451601" y="5334502"/>
            <a:ext cx="1428448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Write vectors to file </a:t>
            </a:r>
          </a:p>
        </p:txBody>
      </p:sp>
    </p:spTree>
    <p:extLst>
      <p:ext uri="{BB962C8B-B14F-4D97-AF65-F5344CB8AC3E}">
        <p14:creationId xmlns:p14="http://schemas.microsoft.com/office/powerpoint/2010/main" val="172651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9" grpId="0" animBg="1"/>
      <p:bldP spid="20" grpId="0" animBg="1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alex</a:t>
            </a:r>
            <a:r>
              <a:rPr lang="en-US" dirty="0"/>
              <a:t> 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1498404" y="2234184"/>
            <a:ext cx="9195192" cy="4154984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filename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array_name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, </a:t>
            </a:r>
            <a:r>
              <a:rPr lang="en-GB" sz="12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initialise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Writes out data in </a:t>
            </a:r>
            <a:r>
              <a:rPr lang="en-GB" sz="12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form. If initialise == true, creates file from scratch and includes top lines needed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(initialise){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(filename);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(filename,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200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ios_base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::app);}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array_name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= </a:t>
            </a:r>
            <a:r>
              <a:rPr lang="en-GB" sz="12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;}}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2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();}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FC2CC17-7FCE-4829-CB1F-4FD93F6CF4DD}"/>
              </a:ext>
            </a:extLst>
          </p:cNvPr>
          <p:cNvCxnSpPr>
            <a:cxnSpLocks/>
          </p:cNvCxnSpPr>
          <p:nvPr/>
        </p:nvCxnSpPr>
        <p:spPr>
          <a:xfrm flipH="1">
            <a:off x="5749159" y="3471655"/>
            <a:ext cx="1574118" cy="66942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D86EC63-BA7F-8464-0884-6DBFB8DE7D9D}"/>
              </a:ext>
            </a:extLst>
          </p:cNvPr>
          <p:cNvSpPr txBox="1"/>
          <p:nvPr/>
        </p:nvSpPr>
        <p:spPr>
          <a:xfrm>
            <a:off x="7323277" y="3056157"/>
            <a:ext cx="2925710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Opens data file without wiping what’s already there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E725A6DA-439E-D073-996E-C6059EB71487}"/>
              </a:ext>
            </a:extLst>
          </p:cNvPr>
          <p:cNvSpPr/>
          <p:nvPr/>
        </p:nvSpPr>
        <p:spPr>
          <a:xfrm>
            <a:off x="5466080" y="4771697"/>
            <a:ext cx="728133" cy="1448582"/>
          </a:xfrm>
          <a:prstGeom prst="righ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3378DA-3C4C-28DD-B020-C7B20D3BF82B}"/>
              </a:ext>
            </a:extLst>
          </p:cNvPr>
          <p:cNvSpPr txBox="1"/>
          <p:nvPr/>
        </p:nvSpPr>
        <p:spPr>
          <a:xfrm>
            <a:off x="6194213" y="5080489"/>
            <a:ext cx="3325707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Loops over vector and writes out. If not at the end, then include comma</a:t>
            </a:r>
          </a:p>
        </p:txBody>
      </p:sp>
    </p:spTree>
    <p:extLst>
      <p:ext uri="{BB962C8B-B14F-4D97-AF65-F5344CB8AC3E}">
        <p14:creationId xmlns:p14="http://schemas.microsoft.com/office/powerpoint/2010/main" val="240074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alex</a:t>
            </a:r>
            <a:r>
              <a:rPr lang="en-US" dirty="0"/>
              <a:t> 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340164" y="2587716"/>
            <a:ext cx="6771836" cy="3323987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matplotlib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matplotlib.pyplot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plt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data1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FS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15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matplotlib.rcParams.update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({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font.size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FS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})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fig,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plt.subplots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figsize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axs.plot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fx_range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axs.set_xlabel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'$x$'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axs.set_ylabel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'$f(x)$'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axs.xaxis.set_tick_params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direction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'in'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which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'both'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right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top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axs.yaxis.set_tick_params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direction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'in'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which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'both'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right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top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plt.savefig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'test.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png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bbox_inches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'tight'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pad_inches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0.05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622F0674-A230-9948-532F-27AC72083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0" y="2583288"/>
            <a:ext cx="3693319" cy="353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71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124EB-5BE8-02AB-9F0A-885B095AF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19251-1C3F-1821-61F2-73742127F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Try to make your code easily adaptable</a:t>
            </a:r>
          </a:p>
          <a:p>
            <a:endParaRPr lang="en-US" sz="2400" dirty="0"/>
          </a:p>
          <a:p>
            <a:r>
              <a:rPr lang="en-US" sz="2400" dirty="0"/>
              <a:t>Fix the values of your vectors using const to ensure no mistakes</a:t>
            </a:r>
          </a:p>
          <a:p>
            <a:endParaRPr lang="en-US" sz="2400" dirty="0"/>
          </a:p>
          <a:p>
            <a:r>
              <a:rPr lang="en-US" sz="2400" dirty="0"/>
              <a:t>Try writing python inside a C++ script!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1661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seven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5C70B94-12F2-62F5-2039-1E6D2A958933}"/>
              </a:ext>
            </a:extLst>
          </p:cNvPr>
          <p:cNvSpPr txBox="1">
            <a:spLocks/>
          </p:cNvSpPr>
          <p:nvPr/>
        </p:nvSpPr>
        <p:spPr>
          <a:xfrm>
            <a:off x="1063752" y="1740684"/>
            <a:ext cx="10697927" cy="49593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Aim: compute x^2 + 4x – 10 for an arbitrary input, save input/output data, plot the results</a:t>
            </a:r>
          </a:p>
          <a:p>
            <a:r>
              <a:rPr lang="en-US" sz="1600" dirty="0"/>
              <a:t>In main():</a:t>
            </a:r>
          </a:p>
          <a:p>
            <a:pPr lvl="1"/>
            <a:r>
              <a:rPr lang="en-US" sz="1600" dirty="0"/>
              <a:t>Create an input vector x = (start, ….., end) with </a:t>
            </a:r>
            <a:r>
              <a:rPr lang="en-US" sz="1600" dirty="0" err="1"/>
              <a:t>len</a:t>
            </a:r>
            <a:r>
              <a:rPr lang="en-US" sz="1600" dirty="0"/>
              <a:t>(x) = k</a:t>
            </a:r>
          </a:p>
          <a:p>
            <a:pPr lvl="1"/>
            <a:r>
              <a:rPr lang="en-US" sz="1600" dirty="0"/>
              <a:t>Set start = -100, end = 100, k = 1e6 initially</a:t>
            </a:r>
          </a:p>
          <a:p>
            <a:pPr lvl="1"/>
            <a:r>
              <a:rPr lang="en-US" sz="1600" dirty="0"/>
              <a:t>Create a blank vector called output</a:t>
            </a:r>
          </a:p>
          <a:p>
            <a:pPr lvl="1"/>
            <a:r>
              <a:rPr lang="en-US" sz="1600" dirty="0"/>
              <a:t>Pass input and output to a function </a:t>
            </a:r>
            <a:r>
              <a:rPr lang="en-US" sz="1600" b="1" dirty="0" err="1"/>
              <a:t>func</a:t>
            </a:r>
            <a:endParaRPr lang="en-US" sz="1600" b="1" dirty="0"/>
          </a:p>
          <a:p>
            <a:pPr lvl="1"/>
            <a:r>
              <a:rPr lang="en-US" sz="1600" dirty="0"/>
              <a:t>Pass input/output to a function called </a:t>
            </a:r>
            <a:r>
              <a:rPr lang="en-US" sz="1600" b="1" dirty="0" err="1"/>
              <a:t>write_out</a:t>
            </a:r>
            <a:endParaRPr lang="en-US" sz="1600" dirty="0"/>
          </a:p>
          <a:p>
            <a:r>
              <a:rPr lang="en-US" sz="1600" dirty="0"/>
              <a:t>In </a:t>
            </a:r>
            <a:r>
              <a:rPr lang="en-US" sz="1600" dirty="0" err="1"/>
              <a:t>func</a:t>
            </a:r>
            <a:r>
              <a:rPr lang="en-US" sz="1600" dirty="0"/>
              <a:t>():</a:t>
            </a:r>
          </a:p>
          <a:p>
            <a:pPr lvl="1"/>
            <a:r>
              <a:rPr lang="en-US" sz="1600" dirty="0"/>
              <a:t>Import memory addresses for input/output, i.e. don’t create copies</a:t>
            </a:r>
          </a:p>
          <a:p>
            <a:pPr lvl="1"/>
            <a:r>
              <a:rPr lang="en-US" sz="1600" dirty="0"/>
              <a:t>Fix input, allow output to change</a:t>
            </a:r>
          </a:p>
          <a:p>
            <a:pPr lvl="1"/>
            <a:r>
              <a:rPr lang="en-US" sz="1600" dirty="0"/>
              <a:t>Modify output according to x^2 + 4x – 10</a:t>
            </a:r>
          </a:p>
          <a:p>
            <a:r>
              <a:rPr lang="en-US" sz="1600" dirty="0"/>
              <a:t>In </a:t>
            </a:r>
            <a:r>
              <a:rPr lang="en-US" sz="1600" dirty="0" err="1"/>
              <a:t>write_out</a:t>
            </a:r>
            <a:r>
              <a:rPr lang="en-US" sz="1600" dirty="0"/>
              <a:t>():</a:t>
            </a:r>
          </a:p>
          <a:p>
            <a:pPr lvl="1"/>
            <a:r>
              <a:rPr lang="en-US" sz="1600" dirty="0"/>
              <a:t>Save data to a named python script </a:t>
            </a:r>
            <a:r>
              <a:rPr lang="en-US" sz="1600" dirty="0" err="1"/>
              <a:t>data.py</a:t>
            </a:r>
            <a:endParaRPr lang="en-US" sz="1600" dirty="0"/>
          </a:p>
          <a:p>
            <a:r>
              <a:rPr lang="en-US" sz="1600" dirty="0"/>
              <a:t>Python script:</a:t>
            </a:r>
          </a:p>
          <a:p>
            <a:pPr lvl="1"/>
            <a:r>
              <a:rPr lang="en-US" sz="1600" dirty="0"/>
              <a:t>Load in data, plot results (you can do this inside a C++ function if you like)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8327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4B3B3-AEFF-E63F-DD13-2212357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61099"/>
            <a:ext cx="10058400" cy="4050792"/>
          </a:xfrm>
        </p:spPr>
        <p:txBody>
          <a:bodyPr>
            <a:normAutofit/>
          </a:bodyPr>
          <a:lstStyle/>
          <a:p>
            <a:r>
              <a:rPr lang="en-US" sz="2800" dirty="0"/>
              <a:t>Basics of Classes in C++</a:t>
            </a:r>
          </a:p>
          <a:p>
            <a:endParaRPr lang="en-US" sz="2800" dirty="0"/>
          </a:p>
          <a:p>
            <a:r>
              <a:rPr lang="en-US" sz="2800" dirty="0"/>
              <a:t>Attributes and Methods</a:t>
            </a:r>
          </a:p>
          <a:p>
            <a:endParaRPr lang="en-US" sz="2800" dirty="0"/>
          </a:p>
          <a:p>
            <a:r>
              <a:rPr lang="en-US" sz="2800" dirty="0"/>
              <a:t>Constructors</a:t>
            </a:r>
          </a:p>
          <a:p>
            <a:endParaRPr lang="en-US" sz="2800" dirty="0"/>
          </a:p>
          <a:p>
            <a:r>
              <a:rPr lang="en-US" sz="2800" dirty="0"/>
              <a:t>Access specifiers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DC93A1-6D10-898B-0158-707C5273CF29}"/>
              </a:ext>
            </a:extLst>
          </p:cNvPr>
          <p:cNvSpPr txBox="1">
            <a:spLocks/>
          </p:cNvSpPr>
          <p:nvPr/>
        </p:nvSpPr>
        <p:spPr>
          <a:xfrm>
            <a:off x="416459" y="446109"/>
            <a:ext cx="11389260" cy="1609344"/>
          </a:xfrm>
          <a:prstGeom prst="rect">
            <a:avLst/>
          </a:prstGeom>
          <a:solidFill>
            <a:schemeClr val="bg1"/>
          </a:solidFill>
          <a:ln w="7302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/>
              <a:t>classes</a:t>
            </a:r>
          </a:p>
        </p:txBody>
      </p:sp>
    </p:spTree>
    <p:extLst>
      <p:ext uri="{BB962C8B-B14F-4D97-AF65-F5344CB8AC3E}">
        <p14:creationId xmlns:p14="http://schemas.microsoft.com/office/powerpoint/2010/main" val="280689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20796-DBCC-F804-E3F3-46561B5F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D0E45-8662-B4B5-611C-3AE0637E2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3976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Passing vectors into functions (pointers)</a:t>
            </a:r>
          </a:p>
          <a:p>
            <a:endParaRPr lang="en-US" sz="2400" dirty="0"/>
          </a:p>
          <a:p>
            <a:r>
              <a:rPr lang="en-US" sz="2400" dirty="0"/>
              <a:t>Saving data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Plotting data with Python</a:t>
            </a:r>
          </a:p>
        </p:txBody>
      </p:sp>
    </p:spTree>
    <p:extLst>
      <p:ext uri="{BB962C8B-B14F-4D97-AF65-F5344CB8AC3E}">
        <p14:creationId xmlns:p14="http://schemas.microsoft.com/office/powerpoint/2010/main" val="151915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5ACA6-2FCE-6F9F-C091-D9075F2A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00231-93AE-4EE0-8A52-7B4F8D192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604884"/>
            <a:ext cx="5225849" cy="4050792"/>
          </a:xfrm>
        </p:spPr>
        <p:txBody>
          <a:bodyPr>
            <a:normAutofit/>
          </a:bodyPr>
          <a:lstStyle/>
          <a:p>
            <a:r>
              <a:rPr lang="en-US" dirty="0"/>
              <a:t>Procedural programming writes functions to perform operations on data</a:t>
            </a:r>
          </a:p>
          <a:p>
            <a:endParaRPr lang="en-US" dirty="0"/>
          </a:p>
          <a:p>
            <a:r>
              <a:rPr lang="en-US" dirty="0"/>
              <a:t>OOP creates objects that contain both data and functions</a:t>
            </a:r>
          </a:p>
          <a:p>
            <a:endParaRPr lang="en-US" dirty="0"/>
          </a:p>
          <a:p>
            <a:r>
              <a:rPr lang="en-US" dirty="0"/>
              <a:t>Why? DRY! (Don’t repeat yourself)</a:t>
            </a:r>
          </a:p>
        </p:txBody>
      </p:sp>
      <p:pic>
        <p:nvPicPr>
          <p:cNvPr id="4" name="Picture 2" descr="Morgan Stanley on Twitter: &quot;We are excited for our Tech MD Bjarne Stroustrup  to receive the IEEE @ComputerSociety's 2018 Computer Pioneer Award for his  contributions to electronic computing with the design and">
            <a:extLst>
              <a:ext uri="{FF2B5EF4-FFF2-40B4-BE49-F238E27FC236}">
                <a16:creationId xmlns:a16="http://schemas.microsoft.com/office/drawing/2014/main" id="{44F8B21B-C91B-E27C-9A0F-C9D5903F0F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6"/>
          <a:stretch/>
        </p:blipFill>
        <p:spPr bwMode="auto">
          <a:xfrm>
            <a:off x="7028583" y="2093976"/>
            <a:ext cx="3502477" cy="3940482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68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5AC8-8AB7-6234-9F8F-03B927D4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6F22-0E49-5428-338C-659BAF7A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5961573" cy="4050792"/>
          </a:xfrm>
        </p:spPr>
        <p:txBody>
          <a:bodyPr>
            <a:normAutofit/>
          </a:bodyPr>
          <a:lstStyle/>
          <a:p>
            <a:r>
              <a:rPr lang="en-US" sz="2400" dirty="0"/>
              <a:t>A ‘Class’ is a template for an ‘Object’</a:t>
            </a:r>
          </a:p>
          <a:p>
            <a:endParaRPr lang="en-US" sz="2400" dirty="0"/>
          </a:p>
          <a:p>
            <a:r>
              <a:rPr lang="en-US" sz="2400" dirty="0"/>
              <a:t>An ‘Object’ is an instance of a Class</a:t>
            </a:r>
          </a:p>
          <a:p>
            <a:endParaRPr lang="en-US" sz="2400" dirty="0"/>
          </a:p>
          <a:p>
            <a:r>
              <a:rPr lang="en-US" sz="2400" dirty="0"/>
              <a:t>E.g. for the ’Car’ class, you may have ‘Volvo’, ‘Audi’ and ‘Ford’ objects</a:t>
            </a:r>
          </a:p>
          <a:p>
            <a:endParaRPr lang="en-US" sz="2400" dirty="0"/>
          </a:p>
        </p:txBody>
      </p:sp>
      <p:pic>
        <p:nvPicPr>
          <p:cNvPr id="12290" name="Picture 2" descr="Car silhouette logo template, design vector icon illustration. 2953593  Vector Art at Vecteezy">
            <a:extLst>
              <a:ext uri="{FF2B5EF4-FFF2-40B4-BE49-F238E27FC236}">
                <a16:creationId xmlns:a16="http://schemas.microsoft.com/office/drawing/2014/main" id="{C7C115DD-BC71-9626-ACFA-9086510C01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6" t="33592" r="14690" b="35879"/>
          <a:stretch/>
        </p:blipFill>
        <p:spPr bwMode="auto">
          <a:xfrm>
            <a:off x="7725102" y="1797269"/>
            <a:ext cx="1902373" cy="87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Volvo Selekt">
            <a:extLst>
              <a:ext uri="{FF2B5EF4-FFF2-40B4-BE49-F238E27FC236}">
                <a16:creationId xmlns:a16="http://schemas.microsoft.com/office/drawing/2014/main" id="{55A45BB6-B2EF-196C-B872-A4CA86D66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684" y="3406613"/>
            <a:ext cx="2414997" cy="181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Audi | View Latest Models | AutoTrader UK">
            <a:extLst>
              <a:ext uri="{FF2B5EF4-FFF2-40B4-BE49-F238E27FC236}">
                <a16:creationId xmlns:a16="http://schemas.microsoft.com/office/drawing/2014/main" id="{81A77662-23D4-A038-9453-E6ED1DE8C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6403" y="3268873"/>
            <a:ext cx="2145790" cy="16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416525-C721-36B8-23B2-BD5CCB4C7765}"/>
              </a:ext>
            </a:extLst>
          </p:cNvPr>
          <p:cNvSpPr txBox="1"/>
          <p:nvPr/>
        </p:nvSpPr>
        <p:spPr>
          <a:xfrm>
            <a:off x="10701209" y="5575172"/>
            <a:ext cx="45719" cy="66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296" name="Picture 8" descr="Ford | View Latest Models | AutoTrader UK">
            <a:extLst>
              <a:ext uri="{FF2B5EF4-FFF2-40B4-BE49-F238E27FC236}">
                <a16:creationId xmlns:a16="http://schemas.microsoft.com/office/drawing/2014/main" id="{E4B2BDD9-84D5-CD82-B277-F7895FFAB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681" y="4919412"/>
            <a:ext cx="2145791" cy="16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60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55AC8-8AB7-6234-9F8F-03B927D4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6F22-0E49-5428-338C-659BAF7A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7474077" cy="4050792"/>
          </a:xfrm>
        </p:spPr>
        <p:txBody>
          <a:bodyPr>
            <a:normAutofit/>
          </a:bodyPr>
          <a:lstStyle/>
          <a:p>
            <a:r>
              <a:rPr lang="en-US" sz="2800" dirty="0"/>
              <a:t>Classes have </a:t>
            </a:r>
            <a:r>
              <a:rPr lang="en-US" sz="2800" b="1" dirty="0"/>
              <a:t>attributes </a:t>
            </a:r>
            <a:r>
              <a:rPr lang="en-US" sz="2800" dirty="0"/>
              <a:t>(variables, e.g. weight, </a:t>
            </a:r>
            <a:r>
              <a:rPr lang="en-US" sz="2800" dirty="0" err="1"/>
              <a:t>colour</a:t>
            </a:r>
            <a:r>
              <a:rPr lang="en-US" sz="2800" dirty="0"/>
              <a:t>)</a:t>
            </a:r>
          </a:p>
          <a:p>
            <a:endParaRPr lang="en-US" sz="2800" b="1" dirty="0"/>
          </a:p>
          <a:p>
            <a:r>
              <a:rPr lang="en-US" sz="2800" dirty="0"/>
              <a:t>Classes have </a:t>
            </a:r>
            <a:r>
              <a:rPr lang="en-US" sz="2800" b="1" dirty="0"/>
              <a:t>methods </a:t>
            </a:r>
            <a:r>
              <a:rPr lang="en-US" sz="2800" dirty="0"/>
              <a:t>(functions, e.g. brake, open door)</a:t>
            </a:r>
          </a:p>
          <a:p>
            <a:endParaRPr lang="en-US" sz="2800" dirty="0"/>
          </a:p>
          <a:p>
            <a:r>
              <a:rPr lang="en-US" sz="2800" dirty="0"/>
              <a:t>Attributes and functions are referred to as class members</a:t>
            </a:r>
          </a:p>
          <a:p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8E2E9B-B269-AF64-402A-E773C8167BF5}"/>
              </a:ext>
            </a:extLst>
          </p:cNvPr>
          <p:cNvSpPr txBox="1"/>
          <p:nvPr/>
        </p:nvSpPr>
        <p:spPr>
          <a:xfrm>
            <a:off x="9273647" y="3261780"/>
            <a:ext cx="1823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21FE71-F112-690D-66FD-CF07B8950020}"/>
              </a:ext>
            </a:extLst>
          </p:cNvPr>
          <p:cNvSpPr txBox="1"/>
          <p:nvPr/>
        </p:nvSpPr>
        <p:spPr>
          <a:xfrm>
            <a:off x="9329919" y="3859602"/>
            <a:ext cx="1612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46F93D-FB71-C949-D1AD-B83551B14F9B}"/>
              </a:ext>
            </a:extLst>
          </p:cNvPr>
          <p:cNvSpPr/>
          <p:nvPr/>
        </p:nvSpPr>
        <p:spPr>
          <a:xfrm>
            <a:off x="8954965" y="2980328"/>
            <a:ext cx="2460748" cy="1609344"/>
          </a:xfrm>
          <a:prstGeom prst="rect">
            <a:avLst/>
          </a:prstGeom>
          <a:noFill/>
          <a:ln w="149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3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3132535" y="1868805"/>
            <a:ext cx="6093618" cy="470898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The class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(int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(string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200" dirty="0">
                <a:solidFill>
                  <a:srgbClr val="F8F8F2"/>
                </a:solidFill>
                <a:latin typeface="Menlo" panose="020B0609030804020204" pitchFamily="49" charset="0"/>
              </a:rPr>
              <a:t>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 (string variable)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Access attributes and set values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newcar.brand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"Seat"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</a:t>
            </a:r>
            <a:r>
              <a:rPr lang="en-GB" sz="1200" dirty="0" err="1">
                <a:solidFill>
                  <a:srgbClr val="F8F8F2"/>
                </a:solidFill>
                <a:latin typeface="Menlo" panose="020B0609030804020204" pitchFamily="49" charset="0"/>
              </a:rPr>
              <a:t>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"Ibiza"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2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Print attribute values</a:t>
            </a:r>
            <a:endParaRPr lang="en-GB" sz="1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newcar.n_seats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newcar.brand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newcar</a:t>
            </a:r>
            <a:r>
              <a:rPr lang="en-GB" sz="1200" dirty="0" err="1">
                <a:solidFill>
                  <a:srgbClr val="F8F8F2"/>
                </a:solidFill>
                <a:latin typeface="Menlo" panose="020B0609030804020204" pitchFamily="49" charset="0"/>
              </a:rPr>
              <a:t>.model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2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2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2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1ADC3E4-5369-3E86-2815-810F1F8017E3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3881606" y="1389694"/>
            <a:ext cx="3342359" cy="11963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D8B1663-4E3F-128B-DC5F-1FAAC5BE2725}"/>
              </a:ext>
            </a:extLst>
          </p:cNvPr>
          <p:cNvSpPr txBox="1"/>
          <p:nvPr/>
        </p:nvSpPr>
        <p:spPr>
          <a:xfrm>
            <a:off x="6418354" y="804919"/>
            <a:ext cx="161122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a class called Car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F8BE0E-EB58-7253-C65E-4754B2126894}"/>
              </a:ext>
            </a:extLst>
          </p:cNvPr>
          <p:cNvCxnSpPr>
            <a:cxnSpLocks/>
          </p:cNvCxnSpPr>
          <p:nvPr/>
        </p:nvCxnSpPr>
        <p:spPr>
          <a:xfrm flipH="1">
            <a:off x="4171950" y="1925630"/>
            <a:ext cx="2811330" cy="95279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0586A8E-0139-6696-B778-0730D40ED519}"/>
              </a:ext>
            </a:extLst>
          </p:cNvPr>
          <p:cNvSpPr txBox="1"/>
          <p:nvPr/>
        </p:nvSpPr>
        <p:spPr>
          <a:xfrm>
            <a:off x="6983280" y="1576417"/>
            <a:ext cx="2432183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Determines how visible innards of class is to the outside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4D8772-CD51-19A5-D626-F67D3115F53B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548047" y="2992189"/>
            <a:ext cx="1630866" cy="4072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4A3ED2-E3A3-48A5-DF6A-2A261C81E349}"/>
              </a:ext>
            </a:extLst>
          </p:cNvPr>
          <p:cNvSpPr txBox="1"/>
          <p:nvPr/>
        </p:nvSpPr>
        <p:spPr>
          <a:xfrm>
            <a:off x="742436" y="2407414"/>
            <a:ext cx="161122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some attributes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A572A5C-6E9A-BE9E-51FC-83E4387A2B0C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4286250" y="4016758"/>
            <a:ext cx="2937714" cy="24584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04183FB-2BF4-7E48-729B-3DADAF3C4478}"/>
              </a:ext>
            </a:extLst>
          </p:cNvPr>
          <p:cNvSpPr txBox="1"/>
          <p:nvPr/>
        </p:nvSpPr>
        <p:spPr>
          <a:xfrm>
            <a:off x="7223964" y="3478149"/>
            <a:ext cx="1611221" cy="107721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Creates object called </a:t>
            </a:r>
            <a:r>
              <a:rPr lang="en-US" sz="1600" dirty="0" err="1"/>
              <a:t>newcar</a:t>
            </a:r>
            <a:r>
              <a:rPr lang="en-US" sz="1600" dirty="0"/>
              <a:t> via the car class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153FD61-7A83-08EF-8257-18561D7C771F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5357813" y="4724645"/>
            <a:ext cx="3675901" cy="30351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AD39E2C-31E1-B21F-BDAA-D13B33E5C6A8}"/>
              </a:ext>
            </a:extLst>
          </p:cNvPr>
          <p:cNvSpPr txBox="1"/>
          <p:nvPr/>
        </p:nvSpPr>
        <p:spPr>
          <a:xfrm>
            <a:off x="9033714" y="4309146"/>
            <a:ext cx="1611221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Changes values of class attributes</a:t>
            </a:r>
          </a:p>
        </p:txBody>
      </p:sp>
    </p:spTree>
    <p:extLst>
      <p:ext uri="{BB962C8B-B14F-4D97-AF65-F5344CB8AC3E}">
        <p14:creationId xmlns:p14="http://schemas.microsoft.com/office/powerpoint/2010/main" val="59432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  <p:bldP spid="18" grpId="0" animBg="1"/>
      <p:bldP spid="21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Attributes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1130346" y="2999038"/>
            <a:ext cx="6093618" cy="230832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peoplecarrier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sportscar;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Access attributes and set values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peoplecarrier.n_seats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sportscar.n_seats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B1663-4E3F-128B-DC5F-1FAAC5BE2725}"/>
              </a:ext>
            </a:extLst>
          </p:cNvPr>
          <p:cNvSpPr txBox="1"/>
          <p:nvPr/>
        </p:nvSpPr>
        <p:spPr>
          <a:xfrm>
            <a:off x="7847104" y="3737701"/>
            <a:ext cx="3568608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You can create multiple objects of a given class</a:t>
            </a:r>
          </a:p>
        </p:txBody>
      </p:sp>
    </p:spTree>
    <p:extLst>
      <p:ext uri="{BB962C8B-B14F-4D97-AF65-F5344CB8AC3E}">
        <p14:creationId xmlns:p14="http://schemas.microsoft.com/office/powerpoint/2010/main" val="40290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Classes: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2444984" y="1739026"/>
            <a:ext cx="6093618" cy="5047536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"Beep Beep"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Create an object of Car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speed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Call the method with an argument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02CC86-21ED-8D79-1346-151ED2CE69D1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68996" y="2197417"/>
            <a:ext cx="3719182" cy="7102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815E074-5EEC-2262-50FE-F13F22FC027E}"/>
              </a:ext>
            </a:extLst>
          </p:cNvPr>
          <p:cNvSpPr txBox="1"/>
          <p:nvPr/>
        </p:nvSpPr>
        <p:spPr>
          <a:xfrm>
            <a:off x="6982567" y="997088"/>
            <a:ext cx="1611221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Creates a function inside the class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31C939-D2E6-05C3-F49F-D254FA9EC1BC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5168167" y="3176590"/>
            <a:ext cx="3719182" cy="7102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2D0EE2D-A663-FC01-7238-B2729B5D3BC3}"/>
              </a:ext>
            </a:extLst>
          </p:cNvPr>
          <p:cNvSpPr txBox="1"/>
          <p:nvPr/>
        </p:nvSpPr>
        <p:spPr>
          <a:xfrm>
            <a:off x="8081738" y="1976261"/>
            <a:ext cx="1611221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Declare a function inside the class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AA2D3F-4CB4-33DA-2E1E-7D91C26A5291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5554896" y="3815534"/>
            <a:ext cx="3626013" cy="8132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2A565DF-C709-C741-2067-3124C711778F}"/>
              </a:ext>
            </a:extLst>
          </p:cNvPr>
          <p:cNvSpPr txBox="1"/>
          <p:nvPr/>
        </p:nvSpPr>
        <p:spPr>
          <a:xfrm>
            <a:off x="9180909" y="3076870"/>
            <a:ext cx="1611221" cy="147732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Define the function outside outside the function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6D6E6F-A212-F523-35E9-4203E6919C6B}"/>
              </a:ext>
            </a:extLst>
          </p:cNvPr>
          <p:cNvCxnSpPr>
            <a:cxnSpLocks/>
          </p:cNvCxnSpPr>
          <p:nvPr/>
        </p:nvCxnSpPr>
        <p:spPr>
          <a:xfrm flipH="1" flipV="1">
            <a:off x="3511784" y="4574940"/>
            <a:ext cx="5999147" cy="47471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410E518-5CCE-8E30-1B2D-D4F0603FE906}"/>
              </a:ext>
            </a:extLst>
          </p:cNvPr>
          <p:cNvSpPr txBox="1"/>
          <p:nvPr/>
        </p:nvSpPr>
        <p:spPr>
          <a:xfrm>
            <a:off x="9510931" y="4574940"/>
            <a:ext cx="1611221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Scope resolution operator ‘::’</a:t>
            </a:r>
          </a:p>
        </p:txBody>
      </p:sp>
    </p:spTree>
    <p:extLst>
      <p:ext uri="{BB962C8B-B14F-4D97-AF65-F5344CB8AC3E}">
        <p14:creationId xmlns:p14="http://schemas.microsoft.com/office/powerpoint/2010/main" val="247571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1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A37A-077A-D2B7-FBCB-14FD59A5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9DC0-FD81-406F-AFD3-E343618F872A}"/>
              </a:ext>
            </a:extLst>
          </p:cNvPr>
          <p:cNvSpPr txBox="1"/>
          <p:nvPr/>
        </p:nvSpPr>
        <p:spPr>
          <a:xfrm>
            <a:off x="0" y="1698693"/>
            <a:ext cx="6093618" cy="5170646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The class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Access specifier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brand;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Attribute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Constructor with parameters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Create Car objects and call the constructor with different values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carObj1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"BMW"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5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carObj2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"Ford"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5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Print values</a:t>
            </a:r>
            <a:endParaRPr lang="en-GB" sz="15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5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carObj1.brand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carObj2.brand </a:t>
            </a:r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5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5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5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02CC86-21ED-8D79-1346-151ED2CE69D1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1643063" y="535038"/>
            <a:ext cx="4907755" cy="265107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815E074-5EEC-2262-50FE-F13F22FC027E}"/>
              </a:ext>
            </a:extLst>
          </p:cNvPr>
          <p:cNvSpPr txBox="1"/>
          <p:nvPr/>
        </p:nvSpPr>
        <p:spPr>
          <a:xfrm>
            <a:off x="6550818" y="211872"/>
            <a:ext cx="2578895" cy="646331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Constructor is called with the class name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AB7B96-25E9-7A35-2EFE-1614841990FE}"/>
              </a:ext>
            </a:extLst>
          </p:cNvPr>
          <p:cNvSpPr txBox="1"/>
          <p:nvPr/>
        </p:nvSpPr>
        <p:spPr>
          <a:xfrm>
            <a:off x="6371367" y="2517635"/>
            <a:ext cx="528994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Constructors are special functions that are called whenever an object is created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Constructors can take arguments, e.g. to </a:t>
            </a:r>
            <a:r>
              <a:rPr lang="en-US" sz="2400" dirty="0" err="1"/>
              <a:t>initialise</a:t>
            </a:r>
            <a:r>
              <a:rPr lang="en-US" sz="2400" dirty="0"/>
              <a:t> the values of certain attributes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also define constructors outside of a class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284F7C-984F-B0FC-56F6-F85B23AB857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2286000" y="1574098"/>
            <a:ext cx="4618433" cy="358520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64ECE26-82C2-CD01-DDD0-6909E5AD1002}"/>
              </a:ext>
            </a:extLst>
          </p:cNvPr>
          <p:cNvSpPr txBox="1"/>
          <p:nvPr/>
        </p:nvSpPr>
        <p:spPr>
          <a:xfrm>
            <a:off x="6904433" y="1112433"/>
            <a:ext cx="2578895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Pass arguments to constructors when objects are created</a:t>
            </a:r>
          </a:p>
        </p:txBody>
      </p:sp>
    </p:spTree>
    <p:extLst>
      <p:ext uri="{BB962C8B-B14F-4D97-AF65-F5344CB8AC3E}">
        <p14:creationId xmlns:p14="http://schemas.microsoft.com/office/powerpoint/2010/main" val="309682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BC30B-23F3-AA46-21ED-14785249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2468B-5B0E-E481-DF92-602F31727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400" dirty="0"/>
              <a:t>Create a class called Country with attributes:</a:t>
            </a:r>
          </a:p>
          <a:p>
            <a:endParaRPr lang="en-US" sz="2400" dirty="0"/>
          </a:p>
          <a:p>
            <a:pPr lvl="1"/>
            <a:r>
              <a:rPr lang="en-US" sz="2000" dirty="0"/>
              <a:t>Population, size, national language</a:t>
            </a:r>
          </a:p>
          <a:p>
            <a:endParaRPr lang="en-US" sz="2200" dirty="0"/>
          </a:p>
          <a:p>
            <a:r>
              <a:rPr lang="en-US" sz="2200" dirty="0"/>
              <a:t>Include a method called Greet, which outputs “Hello!”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In main(), create objects from the country class called: UK, France, Spain</a:t>
            </a:r>
          </a:p>
          <a:p>
            <a:endParaRPr lang="en-US" sz="2200" dirty="0"/>
          </a:p>
          <a:p>
            <a:r>
              <a:rPr lang="en-US" sz="2200" dirty="0"/>
              <a:t>Use constructors to </a:t>
            </a:r>
            <a:r>
              <a:rPr lang="en-US" sz="2200" dirty="0" err="1"/>
              <a:t>initialise</a:t>
            </a:r>
            <a:r>
              <a:rPr lang="en-US" sz="2200" dirty="0"/>
              <a:t> the attributes mentioned above</a:t>
            </a:r>
          </a:p>
          <a:p>
            <a:endParaRPr lang="en-US" sz="2200" dirty="0"/>
          </a:p>
          <a:p>
            <a:r>
              <a:rPr lang="en-US" sz="2200" dirty="0"/>
              <a:t>Print all attributes and run Greet</a:t>
            </a:r>
          </a:p>
          <a:p>
            <a:endParaRPr lang="en-US" sz="2200" dirty="0"/>
          </a:p>
          <a:p>
            <a:r>
              <a:rPr lang="en-US" sz="2200" dirty="0"/>
              <a:t>Bonus: inside Greet include an ‘if’ statement that changes language based on the national language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9158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B763E-ACF3-7705-A171-246890291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OOP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DB3EF9-CBC8-3905-05FE-9FAF56865DF8}"/>
              </a:ext>
            </a:extLst>
          </p:cNvPr>
          <p:cNvSpPr/>
          <p:nvPr/>
        </p:nvSpPr>
        <p:spPr>
          <a:xfrm>
            <a:off x="4661337" y="2935223"/>
            <a:ext cx="2737947" cy="209923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Inheritance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AA7B37-A085-F606-4E2A-58D694C8BDF8}"/>
              </a:ext>
            </a:extLst>
          </p:cNvPr>
          <p:cNvSpPr/>
          <p:nvPr/>
        </p:nvSpPr>
        <p:spPr>
          <a:xfrm>
            <a:off x="8802834" y="2935223"/>
            <a:ext cx="2737947" cy="209923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Polymorphism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9D1D59-C1B1-65DD-1E9D-F6C6BE23E68E}"/>
              </a:ext>
            </a:extLst>
          </p:cNvPr>
          <p:cNvSpPr/>
          <p:nvPr/>
        </p:nvSpPr>
        <p:spPr>
          <a:xfrm>
            <a:off x="519840" y="2935223"/>
            <a:ext cx="2737947" cy="209923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Encapsulation</a:t>
            </a:r>
          </a:p>
        </p:txBody>
      </p:sp>
    </p:spTree>
    <p:extLst>
      <p:ext uri="{BB962C8B-B14F-4D97-AF65-F5344CB8AC3E}">
        <p14:creationId xmlns:p14="http://schemas.microsoft.com/office/powerpoint/2010/main" val="2293900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6689-0209-89AB-A732-3FF49FCF5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specifiers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70F33-8A1C-04FD-2155-EDF1FB175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Access specifiers can be:</a:t>
            </a:r>
          </a:p>
          <a:p>
            <a:endParaRPr lang="en-US" sz="2400" dirty="0"/>
          </a:p>
          <a:p>
            <a:r>
              <a:rPr lang="en-US" sz="2400" dirty="0"/>
              <a:t>Private: members cannot be viewed outside the class</a:t>
            </a:r>
          </a:p>
          <a:p>
            <a:endParaRPr lang="en-US" sz="2400" dirty="0"/>
          </a:p>
          <a:p>
            <a:r>
              <a:rPr lang="en-US" sz="2400" dirty="0"/>
              <a:t>Public: members are accessible outside the class</a:t>
            </a:r>
          </a:p>
          <a:p>
            <a:endParaRPr lang="en-US" sz="2400" dirty="0"/>
          </a:p>
          <a:p>
            <a:r>
              <a:rPr lang="en-US" sz="2400" dirty="0"/>
              <a:t>Protected: members cannot be accessed outside the class, however they can be accessed in inherited classes</a:t>
            </a:r>
          </a:p>
          <a:p>
            <a:endParaRPr lang="en-US" sz="2400" dirty="0"/>
          </a:p>
          <a:p>
            <a:r>
              <a:rPr lang="en-US" sz="2400" dirty="0"/>
              <a:t>By default, classes are private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FA90DA-6408-7BF9-A24F-03740947E13F}"/>
              </a:ext>
            </a:extLst>
          </p:cNvPr>
          <p:cNvSpPr txBox="1"/>
          <p:nvPr/>
        </p:nvSpPr>
        <p:spPr>
          <a:xfrm>
            <a:off x="6890860" y="1401478"/>
            <a:ext cx="3188561" cy="138499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Beep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"Beep Beep"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31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20796-DBCC-F804-E3F3-46561B5F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of workshop Four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17839-D26D-E977-1C66-769BC7540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3976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Homework recap</a:t>
            </a:r>
          </a:p>
          <a:p>
            <a:endParaRPr lang="en-US" sz="2400" dirty="0"/>
          </a:p>
          <a:p>
            <a:r>
              <a:rPr lang="en-US" sz="2400" dirty="0"/>
              <a:t>Classes in C++</a:t>
            </a:r>
          </a:p>
          <a:p>
            <a:endParaRPr lang="en-US" sz="2400" dirty="0"/>
          </a:p>
          <a:p>
            <a:r>
              <a:rPr lang="en-US" sz="2400" dirty="0"/>
              <a:t>Monte Carlo and Markov Chains</a:t>
            </a:r>
          </a:p>
        </p:txBody>
      </p:sp>
    </p:spTree>
    <p:extLst>
      <p:ext uri="{BB962C8B-B14F-4D97-AF65-F5344CB8AC3E}">
        <p14:creationId xmlns:p14="http://schemas.microsoft.com/office/powerpoint/2010/main" val="140418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09294-DFE1-4894-A19A-4702FC6FC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specifiers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843754-EFA1-E6F4-341A-E5B3C33DDDD2}"/>
              </a:ext>
            </a:extLst>
          </p:cNvPr>
          <p:cNvSpPr txBox="1"/>
          <p:nvPr/>
        </p:nvSpPr>
        <p:spPr>
          <a:xfrm>
            <a:off x="303610" y="2093976"/>
            <a:ext cx="6093618" cy="452431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MyClass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Public access specifier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Public attribute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private: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Private access specifier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y;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Private attribute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MyClass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myObj.x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Allowed (public)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myObj.y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Not allowed (private)</a:t>
            </a:r>
            <a:endParaRPr lang="en-GB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4BE33D-7B9B-7D18-74F5-9F32EF5C531A}"/>
              </a:ext>
            </a:extLst>
          </p:cNvPr>
          <p:cNvSpPr txBox="1"/>
          <p:nvPr/>
        </p:nvSpPr>
        <p:spPr>
          <a:xfrm>
            <a:off x="6743699" y="3617469"/>
            <a:ext cx="4962525" cy="1477328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g++ -std=</a:t>
            </a:r>
            <a:r>
              <a:rPr lang="en-US" dirty="0" err="1"/>
              <a:t>c++</a:t>
            </a:r>
            <a:r>
              <a:rPr lang="en-US" dirty="0"/>
              <a:t>11 -o </a:t>
            </a:r>
            <a:r>
              <a:rPr lang="en-US" dirty="0" err="1"/>
              <a:t>soln</a:t>
            </a:r>
            <a:r>
              <a:rPr lang="en-US" dirty="0"/>
              <a:t> </a:t>
            </a:r>
            <a:r>
              <a:rPr lang="en-US" dirty="0" err="1"/>
              <a:t>lesson_ex.cpp</a:t>
            </a:r>
            <a:endParaRPr lang="en-US" dirty="0"/>
          </a:p>
          <a:p>
            <a:r>
              <a:rPr lang="en-US" dirty="0"/>
              <a:t>lesson_ex.cpp:14:9: error: 'y' is a private member of '</a:t>
            </a:r>
            <a:r>
              <a:rPr lang="en-US" dirty="0" err="1"/>
              <a:t>MyClass</a:t>
            </a:r>
            <a:r>
              <a:rPr lang="en-US" dirty="0"/>
              <a:t>'</a:t>
            </a:r>
          </a:p>
          <a:p>
            <a:r>
              <a:rPr lang="en-US" dirty="0"/>
              <a:t>  </a:t>
            </a:r>
            <a:r>
              <a:rPr lang="en-US" dirty="0" err="1"/>
              <a:t>myObj.y</a:t>
            </a:r>
            <a:r>
              <a:rPr lang="en-US" dirty="0"/>
              <a:t> = 50;  // Not allowed (private)</a:t>
            </a:r>
          </a:p>
          <a:p>
            <a:r>
              <a:rPr lang="en-US" dirty="0"/>
              <a:t>        ^</a:t>
            </a:r>
          </a:p>
        </p:txBody>
      </p:sp>
    </p:spTree>
    <p:extLst>
      <p:ext uri="{BB962C8B-B14F-4D97-AF65-F5344CB8AC3E}">
        <p14:creationId xmlns:p14="http://schemas.microsoft.com/office/powerpoint/2010/main" val="2129723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29EA-66A5-E0E2-D9D4-29525E70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97DE94-51C5-5F76-76A1-21263017A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7931277" cy="4050792"/>
          </a:xfrm>
        </p:spPr>
        <p:txBody>
          <a:bodyPr/>
          <a:lstStyle/>
          <a:p>
            <a:r>
              <a:rPr lang="en-US" dirty="0"/>
              <a:t>Encapsulation ensures that code and data are in a black box (if desired)</a:t>
            </a:r>
          </a:p>
          <a:p>
            <a:endParaRPr lang="en-US" dirty="0"/>
          </a:p>
          <a:p>
            <a:r>
              <a:rPr lang="en-US" dirty="0"/>
              <a:t>You can use the ‘private’ access specifier to ensure this</a:t>
            </a:r>
          </a:p>
          <a:p>
            <a:endParaRPr lang="en-US" dirty="0"/>
          </a:p>
          <a:p>
            <a:r>
              <a:rPr lang="en-US" dirty="0"/>
              <a:t>It’s often the practice to use functions to retrieve (get) and define (set) attributes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41AC1-FDF9-EB11-1A14-F16FC10E9C9E}"/>
              </a:ext>
            </a:extLst>
          </p:cNvPr>
          <p:cNvSpPr txBox="1"/>
          <p:nvPr/>
        </p:nvSpPr>
        <p:spPr>
          <a:xfrm>
            <a:off x="9618237" y="2705570"/>
            <a:ext cx="1091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629CB8-4E81-57FC-57C3-B8F6312B3BBB}"/>
              </a:ext>
            </a:extLst>
          </p:cNvPr>
          <p:cNvSpPr txBox="1"/>
          <p:nvPr/>
        </p:nvSpPr>
        <p:spPr>
          <a:xfrm>
            <a:off x="9674509" y="3303392"/>
            <a:ext cx="936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8C31EB-2F55-841B-C2FB-7520C198D4C1}"/>
              </a:ext>
            </a:extLst>
          </p:cNvPr>
          <p:cNvSpPr/>
          <p:nvPr/>
        </p:nvSpPr>
        <p:spPr>
          <a:xfrm>
            <a:off x="9355015" y="2494553"/>
            <a:ext cx="1603717" cy="1603717"/>
          </a:xfrm>
          <a:prstGeom prst="rect">
            <a:avLst/>
          </a:prstGeom>
          <a:noFill/>
          <a:ln w="149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6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29EA-66A5-E0E2-D9D4-29525E70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7E54E6-ADC8-3C51-9808-ECD67F88D1E7}"/>
              </a:ext>
            </a:extLst>
          </p:cNvPr>
          <p:cNvSpPr txBox="1"/>
          <p:nvPr/>
        </p:nvSpPr>
        <p:spPr>
          <a:xfrm>
            <a:off x="1063752" y="1752532"/>
            <a:ext cx="7368778" cy="4893647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private: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salary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salary;}};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Employee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50000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myObj.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693AFA-0835-02BA-CC53-B1642904E27E}"/>
              </a:ext>
            </a:extLst>
          </p:cNvPr>
          <p:cNvSpPr txBox="1"/>
          <p:nvPr/>
        </p:nvSpPr>
        <p:spPr>
          <a:xfrm>
            <a:off x="3846786" y="4291009"/>
            <a:ext cx="8177048" cy="1200329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(base) </a:t>
            </a:r>
            <a:r>
              <a:rPr lang="en-US" dirty="0" err="1"/>
              <a:t>alexhill</a:t>
            </a:r>
            <a:r>
              <a:rPr lang="en-US" dirty="0"/>
              <a:t> at </a:t>
            </a:r>
            <a:r>
              <a:rPr lang="en-US" dirty="0" err="1"/>
              <a:t>Alexs</a:t>
            </a:r>
            <a:r>
              <a:rPr lang="en-US" dirty="0"/>
              <a:t>-Air in ~/Documents/UOL/Teaching/C++_Workshops/Workshops/WS4/Scripts</a:t>
            </a:r>
          </a:p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/>
              <a:t>50000</a:t>
            </a:r>
          </a:p>
        </p:txBody>
      </p:sp>
    </p:spTree>
    <p:extLst>
      <p:ext uri="{BB962C8B-B14F-4D97-AF65-F5344CB8AC3E}">
        <p14:creationId xmlns:p14="http://schemas.microsoft.com/office/powerpoint/2010/main" val="103897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F268-9C6E-A740-4B34-E14E92FF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15B59A-1FAC-CFDE-52C4-7E71D0D24ED4}"/>
              </a:ext>
            </a:extLst>
          </p:cNvPr>
          <p:cNvSpPr txBox="1"/>
          <p:nvPr/>
        </p:nvSpPr>
        <p:spPr>
          <a:xfrm>
            <a:off x="3968827" y="1718131"/>
            <a:ext cx="6093618" cy="5139869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Vehicle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brand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"Ford"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honk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Tuut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tuut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!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;}};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Car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Vehicle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model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"Mustang"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Car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honk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myCar.brand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 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myCar.model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945C7C4-7985-A057-4423-4C9FD85ED3AC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363049" y="3725192"/>
            <a:ext cx="5759103" cy="77537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271675-FA8F-AB83-970C-B931D8DC8200}"/>
              </a:ext>
            </a:extLst>
          </p:cNvPr>
          <p:cNvSpPr txBox="1"/>
          <p:nvPr/>
        </p:nvSpPr>
        <p:spPr>
          <a:xfrm>
            <a:off x="10202515" y="2093976"/>
            <a:ext cx="1839273" cy="1631216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Derived class inherits from parent class using ‘:’ symbol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C855E7-CE9A-F177-ECEE-0346B55FCC7B}"/>
              </a:ext>
            </a:extLst>
          </p:cNvPr>
          <p:cNvSpPr txBox="1"/>
          <p:nvPr/>
        </p:nvSpPr>
        <p:spPr>
          <a:xfrm>
            <a:off x="341356" y="2093976"/>
            <a:ext cx="3487400" cy="1015663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You can have multilevel inheritance (Grandparent -&gt; Parent -&gt; Child)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58EFE6-0BE9-F729-681A-DC5CBFA714A4}"/>
              </a:ext>
            </a:extLst>
          </p:cNvPr>
          <p:cNvSpPr txBox="1"/>
          <p:nvPr/>
        </p:nvSpPr>
        <p:spPr>
          <a:xfrm>
            <a:off x="341355" y="3980319"/>
            <a:ext cx="3487401" cy="184665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You can also have multiple inheritance, i.e.:</a:t>
            </a:r>
          </a:p>
          <a:p>
            <a:endParaRPr lang="en-US" sz="2000" dirty="0"/>
          </a:p>
          <a:p>
            <a:r>
              <a:rPr lang="en-GB" b="1" dirty="0"/>
              <a:t>class </a:t>
            </a:r>
            <a:r>
              <a:rPr lang="en-GB" b="1" dirty="0" err="1"/>
              <a:t>MyChildClass</a:t>
            </a:r>
            <a:r>
              <a:rPr lang="en-GB" b="1" dirty="0"/>
              <a:t>: public </a:t>
            </a:r>
            <a:r>
              <a:rPr lang="en-GB" b="1" dirty="0" err="1"/>
              <a:t>MyClass</a:t>
            </a:r>
            <a:r>
              <a:rPr lang="en-GB" b="1" dirty="0"/>
              <a:t>, public </a:t>
            </a:r>
            <a:r>
              <a:rPr lang="en-GB" b="1" dirty="0" err="1"/>
              <a:t>MyOtherClass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E837F8-1D33-D94C-F175-702610F0481D}"/>
              </a:ext>
            </a:extLst>
          </p:cNvPr>
          <p:cNvSpPr txBox="1"/>
          <p:nvPr/>
        </p:nvSpPr>
        <p:spPr>
          <a:xfrm>
            <a:off x="9198758" y="4810732"/>
            <a:ext cx="1923393" cy="923330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 err="1"/>
              <a:t>Tuut</a:t>
            </a:r>
            <a:r>
              <a:rPr lang="en-US" dirty="0"/>
              <a:t>, </a:t>
            </a:r>
            <a:r>
              <a:rPr lang="en-US" dirty="0" err="1"/>
              <a:t>tuut</a:t>
            </a:r>
            <a:r>
              <a:rPr lang="en-US" dirty="0"/>
              <a:t>!</a:t>
            </a:r>
          </a:p>
          <a:p>
            <a:r>
              <a:rPr lang="en-US" dirty="0"/>
              <a:t>Ford Mustang</a:t>
            </a:r>
          </a:p>
        </p:txBody>
      </p:sp>
    </p:spTree>
    <p:extLst>
      <p:ext uri="{BB962C8B-B14F-4D97-AF65-F5344CB8AC3E}">
        <p14:creationId xmlns:p14="http://schemas.microsoft.com/office/powerpoint/2010/main" val="157739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F268-9C6E-A740-4B34-E14E92FF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Inheritance: access specifiers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15B59A-1FAC-CFDE-52C4-7E71D0D24ED4}"/>
              </a:ext>
            </a:extLst>
          </p:cNvPr>
          <p:cNvSpPr txBox="1"/>
          <p:nvPr/>
        </p:nvSpPr>
        <p:spPr>
          <a:xfrm>
            <a:off x="2758124" y="2093976"/>
            <a:ext cx="6157356" cy="427809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protected:</a:t>
            </a: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Protected access specifier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Programmer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Employee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bonus;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salary 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getSalary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salary;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945C7C4-7985-A057-4423-4C9FD85ED3A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843210" y="2955851"/>
            <a:ext cx="4439669" cy="13448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271675-FA8F-AB83-970C-B931D8DC8200}"/>
              </a:ext>
            </a:extLst>
          </p:cNvPr>
          <p:cNvSpPr txBox="1"/>
          <p:nvPr/>
        </p:nvSpPr>
        <p:spPr>
          <a:xfrm>
            <a:off x="9282879" y="2274730"/>
            <a:ext cx="1839273" cy="1631216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‘Protected’ data can be accessed by the inherited class</a:t>
            </a:r>
          </a:p>
        </p:txBody>
      </p:sp>
    </p:spTree>
    <p:extLst>
      <p:ext uri="{BB962C8B-B14F-4D97-AF65-F5344CB8AC3E}">
        <p14:creationId xmlns:p14="http://schemas.microsoft.com/office/powerpoint/2010/main" val="188149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7F21C-84EE-18EE-1EDB-24B8739B6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469F-43B1-FC08-1E35-8BDC67360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36801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Polymorphism allows us to use inherited methods to perform different tasks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D249F-3D3B-3DBA-229E-0F5DF7B21FDF}"/>
              </a:ext>
            </a:extLst>
          </p:cNvPr>
          <p:cNvSpPr txBox="1"/>
          <p:nvPr/>
        </p:nvSpPr>
        <p:spPr>
          <a:xfrm>
            <a:off x="0" y="2672239"/>
            <a:ext cx="6157356" cy="418576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Base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animal makes a sound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Pig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pig says: </a:t>
            </a:r>
            <a:r>
              <a:rPr lang="en-GB" sz="1400" dirty="0" err="1">
                <a:solidFill>
                  <a:srgbClr val="E6DB74"/>
                </a:solidFill>
                <a:latin typeface="Menlo" panose="020B0609030804020204" pitchFamily="49" charset="0"/>
              </a:rPr>
              <a:t>w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eeee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00FB3F-6DF3-29E7-9E52-DC2CFFB7483E}"/>
              </a:ext>
            </a:extLst>
          </p:cNvPr>
          <p:cNvSpPr txBox="1"/>
          <p:nvPr/>
        </p:nvSpPr>
        <p:spPr>
          <a:xfrm>
            <a:off x="4499405" y="2668052"/>
            <a:ext cx="4073095" cy="4185761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Derived class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Dog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public: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"The dog says: woof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Animal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myAnimal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Pig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myPig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Dog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myDog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myAnimal.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myPig.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myDog.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animalSound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</a:t>
            </a:r>
          </a:p>
          <a:p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6EE4F-E0E0-8918-C3B0-6C28ACE86D20}"/>
              </a:ext>
            </a:extLst>
          </p:cNvPr>
          <p:cNvSpPr txBox="1"/>
          <p:nvPr/>
        </p:nvSpPr>
        <p:spPr>
          <a:xfrm>
            <a:off x="8729661" y="3862197"/>
            <a:ext cx="3236539" cy="1200329"/>
          </a:xfrm>
          <a:prstGeom prst="rect">
            <a:avLst/>
          </a:prstGeom>
          <a:solidFill>
            <a:schemeClr val="bg2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$ ./</a:t>
            </a:r>
            <a:r>
              <a:rPr lang="en-US" dirty="0" err="1"/>
              <a:t>soln</a:t>
            </a:r>
            <a:endParaRPr lang="en-US" dirty="0"/>
          </a:p>
          <a:p>
            <a:r>
              <a:rPr lang="en-US" dirty="0"/>
              <a:t>The animal makes a sound</a:t>
            </a:r>
          </a:p>
          <a:p>
            <a:r>
              <a:rPr lang="en-US" dirty="0"/>
              <a:t>The pig says: </a:t>
            </a:r>
            <a:r>
              <a:rPr lang="en-US" dirty="0" err="1"/>
              <a:t>weee</a:t>
            </a:r>
            <a:endParaRPr lang="en-US" dirty="0"/>
          </a:p>
          <a:p>
            <a:r>
              <a:rPr lang="en-US" dirty="0"/>
              <a:t>The dog says: woof</a:t>
            </a:r>
          </a:p>
        </p:txBody>
      </p:sp>
    </p:spTree>
    <p:extLst>
      <p:ext uri="{BB962C8B-B14F-4D97-AF65-F5344CB8AC3E}">
        <p14:creationId xmlns:p14="http://schemas.microsoft.com/office/powerpoint/2010/main" val="3568788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4B3B3-AEFF-E63F-DD13-2212357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61099"/>
            <a:ext cx="10058400" cy="40507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History, general concepts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Quick example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Other examples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Markov Chains</a:t>
            </a:r>
          </a:p>
          <a:p>
            <a:pPr>
              <a:lnSpc>
                <a:spcPct val="150000"/>
              </a:lnSpc>
            </a:pPr>
            <a:endParaRPr lang="en-US" sz="3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DC93A1-6D10-898B-0158-707C5273CF29}"/>
              </a:ext>
            </a:extLst>
          </p:cNvPr>
          <p:cNvSpPr txBox="1">
            <a:spLocks/>
          </p:cNvSpPr>
          <p:nvPr/>
        </p:nvSpPr>
        <p:spPr>
          <a:xfrm>
            <a:off x="416459" y="446109"/>
            <a:ext cx="11389260" cy="1609344"/>
          </a:xfrm>
          <a:prstGeom prst="rect">
            <a:avLst/>
          </a:prstGeom>
          <a:solidFill>
            <a:schemeClr val="bg1"/>
          </a:solidFill>
          <a:ln w="7302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/>
              <a:t>Monte </a:t>
            </a:r>
            <a:r>
              <a:rPr lang="en-US" u="sng" dirty="0" err="1"/>
              <a:t>carlo</a:t>
            </a:r>
            <a:r>
              <a:rPr lang="en-US" u="sng" dirty="0"/>
              <a:t> methods</a:t>
            </a:r>
          </a:p>
        </p:txBody>
      </p:sp>
    </p:spTree>
    <p:extLst>
      <p:ext uri="{BB962C8B-B14F-4D97-AF65-F5344CB8AC3E}">
        <p14:creationId xmlns:p14="http://schemas.microsoft.com/office/powerpoint/2010/main" val="11698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</a:t>
            </a:r>
            <a:r>
              <a:rPr lang="en-US" dirty="0" err="1"/>
              <a:t>carlo</a:t>
            </a:r>
            <a:r>
              <a:rPr lang="en-US" dirty="0"/>
              <a:t>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89" y="2158153"/>
            <a:ext cx="5432376" cy="405079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Monte Carlo Method is a mathematical technique used to estimate the outcomes of an uncertain event</a:t>
            </a:r>
          </a:p>
          <a:p>
            <a:endParaRPr lang="en-US" dirty="0"/>
          </a:p>
          <a:p>
            <a:r>
              <a:rPr lang="en-US" dirty="0"/>
              <a:t>Developed during WWII in relation to the Manhattan project</a:t>
            </a:r>
          </a:p>
          <a:p>
            <a:endParaRPr lang="en-US" dirty="0"/>
          </a:p>
          <a:p>
            <a:r>
              <a:rPr lang="en-US" dirty="0"/>
              <a:t>Named after the Monte Carlo Casino, frequented by </a:t>
            </a:r>
            <a:r>
              <a:rPr lang="en-US" dirty="0" err="1"/>
              <a:t>Ulam’s</a:t>
            </a:r>
            <a:r>
              <a:rPr lang="en-US" dirty="0"/>
              <a:t> uncle, as chance is important to the modelling approach</a:t>
            </a:r>
          </a:p>
          <a:p>
            <a:endParaRPr lang="en-US" dirty="0"/>
          </a:p>
          <a:p>
            <a:r>
              <a:rPr lang="en-US" dirty="0"/>
              <a:t>Idea: use random sampling of inputs to explore outputs complex systems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2" name="Picture 8" descr="1 Credit Dyson">
            <a:extLst>
              <a:ext uri="{FF2B5EF4-FFF2-40B4-BE49-F238E27FC236}">
                <a16:creationId xmlns:a16="http://schemas.microsoft.com/office/drawing/2014/main" id="{8A66F850-F318-6E96-FAB1-38482555A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182" y="2093976"/>
            <a:ext cx="59690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nrico Fermi – Biographical - NobelPrize.org">
            <a:hlinkClick r:id="rId3"/>
            <a:extLst>
              <a:ext uri="{FF2B5EF4-FFF2-40B4-BE49-F238E27FC236}">
                <a16:creationId xmlns:a16="http://schemas.microsoft.com/office/drawing/2014/main" id="{958847C1-054F-13C7-ADF3-E46BF744F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339" y="414779"/>
            <a:ext cx="1567626" cy="219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EA6A6F-342B-6B3D-9126-8E57BE5138B5}"/>
              </a:ext>
            </a:extLst>
          </p:cNvPr>
          <p:cNvCxnSpPr>
            <a:cxnSpLocks/>
          </p:cNvCxnSpPr>
          <p:nvPr/>
        </p:nvCxnSpPr>
        <p:spPr>
          <a:xfrm flipH="1">
            <a:off x="6899005" y="1706353"/>
            <a:ext cx="570104" cy="116287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26F115-323A-4FB7-13AE-C802554C2CEC}"/>
              </a:ext>
            </a:extLst>
          </p:cNvPr>
          <p:cNvSpPr txBox="1"/>
          <p:nvPr/>
        </p:nvSpPr>
        <p:spPr>
          <a:xfrm>
            <a:off x="6767321" y="1392334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John von Neumann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D94F-0369-4B87-262E-7DB56F07D9B0}"/>
              </a:ext>
            </a:extLst>
          </p:cNvPr>
          <p:cNvCxnSpPr>
            <a:cxnSpLocks/>
          </p:cNvCxnSpPr>
          <p:nvPr/>
        </p:nvCxnSpPr>
        <p:spPr>
          <a:xfrm>
            <a:off x="9046821" y="1977109"/>
            <a:ext cx="289821" cy="83013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85C9FA0-7164-8ABD-DF26-D789AB176416}"/>
              </a:ext>
            </a:extLst>
          </p:cNvPr>
          <p:cNvSpPr txBox="1"/>
          <p:nvPr/>
        </p:nvSpPr>
        <p:spPr>
          <a:xfrm>
            <a:off x="8475770" y="1392334"/>
            <a:ext cx="1084852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Stanislaw </a:t>
            </a:r>
            <a:r>
              <a:rPr lang="en-US" sz="1600" dirty="0" err="1"/>
              <a:t>Ulam</a:t>
            </a:r>
            <a:endParaRPr lang="en-US" sz="16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72C51C-52AF-5CCD-C35D-0C3893001A96}"/>
              </a:ext>
            </a:extLst>
          </p:cNvPr>
          <p:cNvCxnSpPr>
            <a:cxnSpLocks/>
          </p:cNvCxnSpPr>
          <p:nvPr/>
        </p:nvCxnSpPr>
        <p:spPr>
          <a:xfrm>
            <a:off x="9950626" y="751750"/>
            <a:ext cx="497073" cy="43425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2EF830-8EC4-F987-B0B1-A21A49D77F9E}"/>
              </a:ext>
            </a:extLst>
          </p:cNvPr>
          <p:cNvSpPr txBox="1"/>
          <p:nvPr/>
        </p:nvSpPr>
        <p:spPr>
          <a:xfrm>
            <a:off x="8864629" y="166975"/>
            <a:ext cx="1084852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Enrico Fermi</a:t>
            </a:r>
          </a:p>
        </p:txBody>
      </p:sp>
    </p:spTree>
    <p:extLst>
      <p:ext uri="{BB962C8B-B14F-4D97-AF65-F5344CB8AC3E}">
        <p14:creationId xmlns:p14="http://schemas.microsoft.com/office/powerpoint/2010/main" val="272628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798394"/>
            <a:ext cx="4730451" cy="1637730"/>
          </a:xfrm>
        </p:spPr>
        <p:txBody>
          <a:bodyPr>
            <a:normAutofit/>
          </a:bodyPr>
          <a:lstStyle/>
          <a:p>
            <a:r>
              <a:rPr lang="en-US" sz="4400"/>
              <a:t>Monte carlo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1935670"/>
            <a:ext cx="4730451" cy="3593592"/>
          </a:xfrm>
        </p:spPr>
        <p:txBody>
          <a:bodyPr>
            <a:noAutofit/>
          </a:bodyPr>
          <a:lstStyle/>
          <a:p>
            <a:r>
              <a:rPr lang="en-US" sz="1800" dirty="0"/>
              <a:t>The challenge of constructing the atom bomb involved </a:t>
            </a:r>
            <a:r>
              <a:rPr lang="en-US" sz="1800" b="1" dirty="0"/>
              <a:t>neutron diffusion </a:t>
            </a:r>
          </a:p>
          <a:p>
            <a:endParaRPr lang="en-US" sz="1800" dirty="0"/>
          </a:p>
          <a:p>
            <a:r>
              <a:rPr lang="en-US" sz="1800" dirty="0"/>
              <a:t>Too challenging to be addressed analytically, needed a numerical approach</a:t>
            </a:r>
          </a:p>
          <a:p>
            <a:endParaRPr lang="en-US" sz="1800" dirty="0"/>
          </a:p>
          <a:p>
            <a:r>
              <a:rPr lang="en-US" sz="1800" dirty="0"/>
              <a:t>Some of the first computers tried an exhaustive numerical approach (plug in many numbers into the </a:t>
            </a:r>
            <a:r>
              <a:rPr lang="en-US" sz="1800" dirty="0" err="1"/>
              <a:t>eqn</a:t>
            </a:r>
            <a:r>
              <a:rPr lang="en-US" sz="1800" dirty="0"/>
              <a:t> and calc the result), but this was too slow due to high dimensionality of the problem</a:t>
            </a:r>
          </a:p>
          <a:p>
            <a:endParaRPr lang="en-US" sz="1800" dirty="0"/>
          </a:p>
          <a:p>
            <a:r>
              <a:rPr lang="en-US" sz="1800" dirty="0"/>
              <a:t>Monte Carlo methods were found to be remarkably successful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2050" name="Picture 2" descr="MANIAC computer with covers removed - CHM Revolution">
            <a:extLst>
              <a:ext uri="{FF2B5EF4-FFF2-40B4-BE49-F238E27FC236}">
                <a16:creationId xmlns:a16="http://schemas.microsoft.com/office/drawing/2014/main" id="{AC9A5C13-0D5F-9AF1-3093-94032D568B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r="15068" b="1"/>
          <a:stretch/>
        </p:blipFill>
        <p:spPr bwMode="auto">
          <a:xfrm>
            <a:off x="5913124" y="10"/>
            <a:ext cx="6278877" cy="6857990"/>
          </a:xfrm>
          <a:custGeom>
            <a:avLst/>
            <a:gdLst/>
            <a:ahLst/>
            <a:cxnLst/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484E34F7-E155-426C-A88E-8AEA6CF3F7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3" y="0"/>
            <a:ext cx="6278877" cy="685800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038F6-A773-AB40-E4D0-45033BD38AF7}"/>
              </a:ext>
            </a:extLst>
          </p:cNvPr>
          <p:cNvSpPr txBox="1"/>
          <p:nvPr/>
        </p:nvSpPr>
        <p:spPr>
          <a:xfrm>
            <a:off x="9497108" y="6002923"/>
            <a:ext cx="2026541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MANIAC Computer</a:t>
            </a:r>
          </a:p>
        </p:txBody>
      </p:sp>
      <p:pic>
        <p:nvPicPr>
          <p:cNvPr id="4" name="Picture 2" descr="Feb. 1, 1951: TV Shows Atomic Blast, Live | WIRED">
            <a:extLst>
              <a:ext uri="{FF2B5EF4-FFF2-40B4-BE49-F238E27FC236}">
                <a16:creationId xmlns:a16="http://schemas.microsoft.com/office/drawing/2014/main" id="{A1699E90-737D-90C6-61D8-3A7C2BC28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8" r="32216"/>
          <a:stretch/>
        </p:blipFill>
        <p:spPr bwMode="auto">
          <a:xfrm>
            <a:off x="6630399" y="3732466"/>
            <a:ext cx="2149435" cy="261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60480B-A712-7207-4318-0359FEE6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924" y="685800"/>
            <a:ext cx="4920019" cy="20215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Monte </a:t>
            </a:r>
            <a:r>
              <a:rPr lang="en-US" dirty="0" err="1">
                <a:solidFill>
                  <a:schemeClr val="tx1"/>
                </a:solidFill>
              </a:rPr>
              <a:t>carlo</a:t>
            </a:r>
            <a:r>
              <a:rPr lang="en-US" dirty="0">
                <a:solidFill>
                  <a:schemeClr val="tx1"/>
                </a:solidFill>
              </a:rPr>
              <a:t> experiments</a:t>
            </a:r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0A94-0BA9-F814-29D9-7492F691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0924" y="2927444"/>
            <a:ext cx="4920019" cy="3244755"/>
          </a:xfrm>
        </p:spPr>
        <p:txBody>
          <a:bodyPr>
            <a:normAutofit/>
          </a:bodyPr>
          <a:lstStyle/>
          <a:p>
            <a:r>
              <a:rPr lang="en-US" dirty="0"/>
              <a:t>Generate random inputs according to some distribution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Use these to conduct an experiment</a:t>
            </a:r>
          </a:p>
          <a:p>
            <a:endParaRPr lang="en-US" dirty="0"/>
          </a:p>
          <a:p>
            <a:r>
              <a:rPr lang="en-US" dirty="0" err="1"/>
              <a:t>Analyse</a:t>
            </a:r>
            <a:r>
              <a:rPr lang="en-US" dirty="0"/>
              <a:t> the output using statistics and make predictions of  the simulation’s properties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314" name="Picture 2" descr="Roulette - Wikipedia">
            <a:extLst>
              <a:ext uri="{FF2B5EF4-FFF2-40B4-BE49-F238E27FC236}">
                <a16:creationId xmlns:a16="http://schemas.microsoft.com/office/drawing/2014/main" id="{B044BF8F-B8CB-7499-FCB2-FC28E5D710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6744" r="36554" b="-14419"/>
          <a:stretch/>
        </p:blipFill>
        <p:spPr bwMode="auto">
          <a:xfrm>
            <a:off x="0" y="-1148316"/>
            <a:ext cx="6550924" cy="8995144"/>
          </a:xfrm>
          <a:prstGeom prst="flowChartDelay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98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3504-5494-28D7-0728-26BDD162D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18BC5-1C53-3CD4-47C0-18986926B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alex-hill94.github.io/#WS4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https://www.w3schools.com/</a:t>
            </a:r>
            <a:r>
              <a:rPr lang="en-US" dirty="0" err="1"/>
              <a:t>cpp</a:t>
            </a:r>
            <a:r>
              <a:rPr lang="en-US" dirty="0"/>
              <a:t>/</a:t>
            </a:r>
            <a:r>
              <a:rPr lang="en-US" dirty="0" err="1"/>
              <a:t>cpp_classes.asp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https://library.lanl.gov/cgi-bin/getfile?00326866.pdf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12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FC021-18C9-15FE-3032-14DD6BA8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960" y="285126"/>
            <a:ext cx="10058400" cy="1609344"/>
          </a:xfrm>
        </p:spPr>
        <p:txBody>
          <a:bodyPr/>
          <a:lstStyle/>
          <a:p>
            <a:r>
              <a:rPr lang="en-US" dirty="0"/>
              <a:t>Monte </a:t>
            </a:r>
            <a:r>
              <a:rPr lang="en-US" dirty="0" err="1"/>
              <a:t>carlo</a:t>
            </a:r>
            <a:r>
              <a:rPr lang="en-US" dirty="0"/>
              <a:t> simulations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18E55-48E7-3ACD-B4E2-9B5F69263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96" y="2455534"/>
            <a:ext cx="4433177" cy="3005466"/>
          </a:xfrm>
        </p:spPr>
        <p:txBody>
          <a:bodyPr/>
          <a:lstStyle/>
          <a:p>
            <a:r>
              <a:rPr lang="en-US" dirty="0"/>
              <a:t>Building models to predict outcomes of simulations/processes given uncertain inputs</a:t>
            </a:r>
          </a:p>
          <a:p>
            <a:endParaRPr lang="en-US" dirty="0"/>
          </a:p>
          <a:p>
            <a:r>
              <a:rPr lang="en-US" dirty="0"/>
              <a:t>Example: roll two dice to predict probability of getting a given number in total</a:t>
            </a:r>
          </a:p>
          <a:p>
            <a:endParaRPr lang="en-US" dirty="0"/>
          </a:p>
        </p:txBody>
      </p:sp>
      <p:pic>
        <p:nvPicPr>
          <p:cNvPr id="4104" name="Picture 8" descr="What to Expect when Throwing Dice and Adding Them Up | by Juan Luis  Ruiz-Tagle | Cantor's Paradise">
            <a:hlinkClick r:id="rId2"/>
            <a:extLst>
              <a:ext uri="{FF2B5EF4-FFF2-40B4-BE49-F238E27FC236}">
                <a16:creationId xmlns:a16="http://schemas.microsoft.com/office/drawing/2014/main" id="{DA9CD414-11F1-A98C-6F70-B073A8E98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320" y="1894471"/>
            <a:ext cx="7623484" cy="485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6903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54" name="Rectangle 14353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D94AE-9A39-B850-4FD5-F0A145E2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924" y="220090"/>
            <a:ext cx="4920019" cy="202155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Monte Carlo examples</a:t>
            </a:r>
          </a:p>
        </p:txBody>
      </p:sp>
      <p:sp>
        <p:nvSpPr>
          <p:cNvPr id="14356" name="Freeform: Shape 14355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338" name="Picture 2" descr="Path tracing - Wikipedia">
            <a:hlinkClick r:id="rId2"/>
            <a:extLst>
              <a:ext uri="{FF2B5EF4-FFF2-40B4-BE49-F238E27FC236}">
                <a16:creationId xmlns:a16="http://schemas.microsoft.com/office/drawing/2014/main" id="{957F212B-94EA-E44A-6C7F-3F2812DE1E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3" r="2922"/>
          <a:stretch/>
        </p:blipFill>
        <p:spPr bwMode="auto"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B35183-B380-186D-3D0F-7F4A42225FB0}"/>
              </a:ext>
            </a:extLst>
          </p:cNvPr>
          <p:cNvSpPr txBox="1">
            <a:spLocks/>
          </p:cNvSpPr>
          <p:nvPr/>
        </p:nvSpPr>
        <p:spPr>
          <a:xfrm>
            <a:off x="6550924" y="2241643"/>
            <a:ext cx="4920019" cy="42158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Business applications:</a:t>
            </a:r>
          </a:p>
          <a:p>
            <a:pPr lvl="1"/>
            <a:r>
              <a:rPr lang="en-US" sz="1600" dirty="0"/>
              <a:t>Estimate probability of cost overrun in large projects</a:t>
            </a:r>
          </a:p>
          <a:p>
            <a:pPr lvl="1"/>
            <a:r>
              <a:rPr lang="en-US" sz="1600" dirty="0"/>
              <a:t>Estimate likelihood of an asset gaining/losing value</a:t>
            </a:r>
          </a:p>
          <a:p>
            <a:pPr lvl="1"/>
            <a:endParaRPr lang="en-US" sz="1600" dirty="0"/>
          </a:p>
          <a:p>
            <a:r>
              <a:rPr lang="en-US" sz="1600" dirty="0"/>
              <a:t>Path tracing in video games (trace random samples of possible light paths)</a:t>
            </a:r>
          </a:p>
          <a:p>
            <a:endParaRPr lang="en-US" sz="1600" dirty="0"/>
          </a:p>
          <a:p>
            <a:r>
              <a:rPr lang="en-US" sz="1600" dirty="0"/>
              <a:t>AI for video games (tree search for next best move)</a:t>
            </a:r>
          </a:p>
          <a:p>
            <a:endParaRPr lang="en-US" sz="1600" dirty="0"/>
          </a:p>
          <a:p>
            <a:r>
              <a:rPr lang="en-US" sz="1600" dirty="0"/>
              <a:t>Computational physics, physical chemistry </a:t>
            </a:r>
          </a:p>
          <a:p>
            <a:pPr lvl="1"/>
            <a:r>
              <a:rPr lang="en-US" sz="1600" dirty="0"/>
              <a:t>E.g. Monte Carlo molecular modelling: generate states according to a Boltzmann distribution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4999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E8E3-E39C-7A56-64B7-3520BBAA3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51" y="413728"/>
            <a:ext cx="10058400" cy="1609344"/>
          </a:xfrm>
        </p:spPr>
        <p:txBody>
          <a:bodyPr/>
          <a:lstStyle/>
          <a:p>
            <a:r>
              <a:rPr lang="en-US" dirty="0"/>
              <a:t>Generating random numbers in </a:t>
            </a:r>
            <a:r>
              <a:rPr lang="en-US" dirty="0" err="1"/>
              <a:t>c++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26D5-4C31-94E4-DAF9-F96A6D4B1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1" y="1990780"/>
            <a:ext cx="8041495" cy="40507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We’ll use the </a:t>
            </a:r>
            <a:r>
              <a:rPr lang="en-GB" sz="2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 </a:t>
            </a:r>
            <a:r>
              <a:rPr lang="en-US" dirty="0"/>
              <a:t>header to generate random numbers (</a:t>
            </a:r>
            <a:r>
              <a:rPr lang="en-US" dirty="0">
                <a:hlinkClick r:id="rId2"/>
              </a:rPr>
              <a:t>https://cplusplus.com/reference/random/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This uses </a:t>
            </a:r>
            <a:r>
              <a:rPr lang="en-US" b="1" dirty="0"/>
              <a:t>Generators</a:t>
            </a:r>
            <a:r>
              <a:rPr lang="en-US" dirty="0"/>
              <a:t> and </a:t>
            </a:r>
            <a:r>
              <a:rPr lang="en-US" b="1" dirty="0"/>
              <a:t>Distributions</a:t>
            </a:r>
            <a:r>
              <a:rPr lang="en-US" dirty="0"/>
              <a:t> to generate random numbers</a:t>
            </a:r>
          </a:p>
          <a:p>
            <a:endParaRPr lang="en-US" dirty="0"/>
          </a:p>
          <a:p>
            <a:r>
              <a:rPr lang="en-US" b="1" dirty="0"/>
              <a:t>Generator: </a:t>
            </a:r>
            <a:r>
              <a:rPr lang="en-US" dirty="0"/>
              <a:t>an object that generates uniformly distributed numbers</a:t>
            </a:r>
          </a:p>
          <a:p>
            <a:endParaRPr lang="en-US" dirty="0"/>
          </a:p>
          <a:p>
            <a:r>
              <a:rPr lang="en-US" b="1" dirty="0"/>
              <a:t>Distribution: </a:t>
            </a:r>
            <a:r>
              <a:rPr lang="en-US" dirty="0"/>
              <a:t>an object that transforms sequences of numbers generated by a generator into sequences of numbers that follow a specific random variable distribution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Randomness - Wikipedia">
            <a:extLst>
              <a:ext uri="{FF2B5EF4-FFF2-40B4-BE49-F238E27FC236}">
                <a16:creationId xmlns:a16="http://schemas.microsoft.com/office/drawing/2014/main" id="{C8E15FB3-FCE3-CC62-DF50-094BE14A9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998" y="2431813"/>
            <a:ext cx="3226706" cy="322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17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E8E3-E39C-7A56-64B7-3520BBAA3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51" y="413728"/>
            <a:ext cx="10058400" cy="1609344"/>
          </a:xfrm>
        </p:spPr>
        <p:txBody>
          <a:bodyPr/>
          <a:lstStyle/>
          <a:p>
            <a:r>
              <a:rPr lang="en-US" dirty="0"/>
              <a:t>Generating random numbers in </a:t>
            </a:r>
            <a:r>
              <a:rPr lang="en-US" dirty="0" err="1"/>
              <a:t>c++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06928-882B-F723-8AA8-6FFD8BF879DF}"/>
              </a:ext>
            </a:extLst>
          </p:cNvPr>
          <p:cNvSpPr txBox="1"/>
          <p:nvPr/>
        </p:nvSpPr>
        <p:spPr>
          <a:xfrm>
            <a:off x="2859062" y="2434954"/>
            <a:ext cx="6473875" cy="310854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random_device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mt19937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generator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uniform_int_distribution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(generator)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85EF00-0D97-1239-7292-9AC787AC43AA}"/>
              </a:ext>
            </a:extLst>
          </p:cNvPr>
          <p:cNvCxnSpPr>
            <a:cxnSpLocks/>
          </p:cNvCxnSpPr>
          <p:nvPr/>
        </p:nvCxnSpPr>
        <p:spPr>
          <a:xfrm flipH="1">
            <a:off x="5617029" y="2642524"/>
            <a:ext cx="513137" cy="130219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13BCDA-8D40-0186-9A03-98011E505FD7}"/>
              </a:ext>
            </a:extLst>
          </p:cNvPr>
          <p:cNvSpPr txBox="1"/>
          <p:nvPr/>
        </p:nvSpPr>
        <p:spPr>
          <a:xfrm>
            <a:off x="5428378" y="2328505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Start and end points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DC682C-E622-8AFF-71CB-CD6854554AD7}"/>
              </a:ext>
            </a:extLst>
          </p:cNvPr>
          <p:cNvCxnSpPr>
            <a:cxnSpLocks/>
          </p:cNvCxnSpPr>
          <p:nvPr/>
        </p:nvCxnSpPr>
        <p:spPr>
          <a:xfrm flipH="1">
            <a:off x="5443871" y="3429000"/>
            <a:ext cx="834162" cy="89211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0ED541-4184-1582-4857-0B9CDF484718}"/>
              </a:ext>
            </a:extLst>
          </p:cNvPr>
          <p:cNvSpPr txBox="1"/>
          <p:nvPr/>
        </p:nvSpPr>
        <p:spPr>
          <a:xfrm>
            <a:off x="6303323" y="3123520"/>
            <a:ext cx="4321134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/>
              <a:t>random_device</a:t>
            </a:r>
            <a:r>
              <a:rPr lang="en-US" sz="1600" dirty="0"/>
              <a:t>: creates non-deterministic random numbers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7CB81E-9861-A352-174D-3BFDFF1F73A2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766268" y="3235204"/>
            <a:ext cx="1281445" cy="12121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3DCF5E2-F657-562D-C0C2-E7B5A65EB52F}"/>
              </a:ext>
            </a:extLst>
          </p:cNvPr>
          <p:cNvSpPr txBox="1"/>
          <p:nvPr/>
        </p:nvSpPr>
        <p:spPr>
          <a:xfrm>
            <a:off x="846631" y="2404207"/>
            <a:ext cx="1839273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Mersenne twister random number engine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B80E65-DEDC-0B46-A32A-F29A5E84D3AD}"/>
              </a:ext>
            </a:extLst>
          </p:cNvPr>
          <p:cNvSpPr txBox="1"/>
          <p:nvPr/>
        </p:nvSpPr>
        <p:spPr>
          <a:xfrm>
            <a:off x="241302" y="3722800"/>
            <a:ext cx="183927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Uniform integer distribution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235CAF-484A-60D4-1296-7433BE461E8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080575" y="4015188"/>
            <a:ext cx="778487" cy="7042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4E14A0B-D232-8F30-ED4C-1426D898DF17}"/>
              </a:ext>
            </a:extLst>
          </p:cNvPr>
          <p:cNvSpPr txBox="1"/>
          <p:nvPr/>
        </p:nvSpPr>
        <p:spPr>
          <a:xfrm>
            <a:off x="9788073" y="3956901"/>
            <a:ext cx="183927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Define distribution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714968A-E14B-4C44-E70A-53D011990AAA}"/>
              </a:ext>
            </a:extLst>
          </p:cNvPr>
          <p:cNvCxnSpPr>
            <a:cxnSpLocks/>
          </p:cNvCxnSpPr>
          <p:nvPr/>
        </p:nvCxnSpPr>
        <p:spPr>
          <a:xfrm flipH="1">
            <a:off x="6825343" y="4218964"/>
            <a:ext cx="2962730" cy="418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92BE305-A5E0-0DED-C53C-C101A96E449E}"/>
              </a:ext>
            </a:extLst>
          </p:cNvPr>
          <p:cNvSpPr txBox="1"/>
          <p:nvPr/>
        </p:nvSpPr>
        <p:spPr>
          <a:xfrm>
            <a:off x="5791200" y="5653125"/>
            <a:ext cx="2601686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Distribution takes Generator as argument to produce random number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266300-3E63-AD87-794C-F08294FEDE10}"/>
              </a:ext>
            </a:extLst>
          </p:cNvPr>
          <p:cNvCxnSpPr>
            <a:cxnSpLocks/>
          </p:cNvCxnSpPr>
          <p:nvPr/>
        </p:nvCxnSpPr>
        <p:spPr>
          <a:xfrm flipH="1" flipV="1">
            <a:off x="4530934" y="5094102"/>
            <a:ext cx="1260266" cy="85141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59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7" grpId="0" animBg="1"/>
      <p:bldP spid="22" grpId="0" animBg="1"/>
      <p:bldP spid="2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5C70B94-12F2-62F5-2039-1E6D2A958933}"/>
              </a:ext>
            </a:extLst>
          </p:cNvPr>
          <p:cNvSpPr txBox="1">
            <a:spLocks/>
          </p:cNvSpPr>
          <p:nvPr/>
        </p:nvSpPr>
        <p:spPr>
          <a:xfrm>
            <a:off x="105810" y="2841171"/>
            <a:ext cx="4781877" cy="47624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‘simulation’ takes one input (uniform dist.) and produces one output</a:t>
            </a:r>
          </a:p>
          <a:p>
            <a:endParaRPr lang="en-US" dirty="0"/>
          </a:p>
          <a:p>
            <a:r>
              <a:rPr lang="en-US" dirty="0"/>
              <a:t>What is the output distribution?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5776397" y="312532"/>
            <a:ext cx="6096000" cy="612475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&lt;random&gt;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funcs.h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n_sim_runs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inputs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n_sim_runs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outputs;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data.py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x_range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string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yname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GB" sz="1400" dirty="0" err="1">
                <a:solidFill>
                  <a:srgbClr val="E6DB74"/>
                </a:solidFill>
                <a:latin typeface="Menlo" panose="020B0609030804020204" pitchFamily="49" charset="0"/>
              </a:rPr>
              <a:t>y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_range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inputs.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rnum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inputs.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simulation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(inputs,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inputs);</a:t>
            </a:r>
          </a:p>
          <a:p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write_out_vec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dirty="0" err="1">
                <a:solidFill>
                  <a:srgbClr val="F8F8F2"/>
                </a:solidFill>
                <a:latin typeface="Menlo" panose="020B0609030804020204" pitchFamily="49" charset="0"/>
              </a:rPr>
              <a:t>y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dirty="0">
                <a:solidFill>
                  <a:srgbClr val="F8F8F2"/>
                </a:solidFill>
                <a:latin typeface="Menlo" panose="020B0609030804020204" pitchFamily="49" charset="0"/>
              </a:rPr>
              <a:t>outputs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system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ipython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test.py</a:t>
            </a:r>
            <a:r>
              <a:rPr lang="en-GB" sz="14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&amp;"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D5E71D-FF2F-E967-AE85-F6A253F6A89C}"/>
              </a:ext>
            </a:extLst>
          </p:cNvPr>
          <p:cNvCxnSpPr>
            <a:cxnSpLocks/>
          </p:cNvCxnSpPr>
          <p:nvPr/>
        </p:nvCxnSpPr>
        <p:spPr>
          <a:xfrm flipH="1">
            <a:off x="7805057" y="626551"/>
            <a:ext cx="2178652" cy="88656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3329F3-DBD1-C93C-AF21-A0C3F0C952D8}"/>
              </a:ext>
            </a:extLst>
          </p:cNvPr>
          <p:cNvSpPr txBox="1"/>
          <p:nvPr/>
        </p:nvSpPr>
        <p:spPr>
          <a:xfrm>
            <a:off x="9281920" y="312532"/>
            <a:ext cx="1840231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Some auxiliary functions I’ve made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F68CD9D-8729-82C2-695B-DB4E67460E0D}"/>
              </a:ext>
            </a:extLst>
          </p:cNvPr>
          <p:cNvCxnSpPr>
            <a:cxnSpLocks/>
          </p:cNvCxnSpPr>
          <p:nvPr/>
        </p:nvCxnSpPr>
        <p:spPr>
          <a:xfrm flipH="1">
            <a:off x="9594236" y="2407995"/>
            <a:ext cx="1040249" cy="21546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1C0E43-6416-CB85-84E3-5FAE115EF741}"/>
              </a:ext>
            </a:extLst>
          </p:cNvPr>
          <p:cNvSpPr txBox="1"/>
          <p:nvPr/>
        </p:nvSpPr>
        <p:spPr>
          <a:xfrm>
            <a:off x="9932697" y="2093976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Create inputs with length ‘n’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D07F5A-FFCD-33A2-CBEF-2315116576DD}"/>
              </a:ext>
            </a:extLst>
          </p:cNvPr>
          <p:cNvCxnSpPr>
            <a:cxnSpLocks/>
          </p:cNvCxnSpPr>
          <p:nvPr/>
        </p:nvCxnSpPr>
        <p:spPr>
          <a:xfrm flipH="1" flipV="1">
            <a:off x="8327571" y="2841171"/>
            <a:ext cx="2563482" cy="31682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4AB3CB1-8B3D-9ABE-B3FF-A337A87A4155}"/>
              </a:ext>
            </a:extLst>
          </p:cNvPr>
          <p:cNvSpPr txBox="1"/>
          <p:nvPr/>
        </p:nvSpPr>
        <p:spPr>
          <a:xfrm>
            <a:off x="10189265" y="2843979"/>
            <a:ext cx="1567626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Blank outputs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022A278-91E4-5BD9-D7F5-03C25757322F}"/>
              </a:ext>
            </a:extLst>
          </p:cNvPr>
          <p:cNvCxnSpPr>
            <a:cxnSpLocks/>
          </p:cNvCxnSpPr>
          <p:nvPr/>
        </p:nvCxnSpPr>
        <p:spPr>
          <a:xfrm flipH="1">
            <a:off x="7990114" y="3578052"/>
            <a:ext cx="3089005" cy="51697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44DEFA3-63B2-2C43-753F-4BBA629DD5C2}"/>
              </a:ext>
            </a:extLst>
          </p:cNvPr>
          <p:cNvSpPr txBox="1"/>
          <p:nvPr/>
        </p:nvSpPr>
        <p:spPr>
          <a:xfrm>
            <a:off x="10377331" y="3264033"/>
            <a:ext cx="1567626" cy="132343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Replaces inputs elements with random numbers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95139D-7003-E07C-9A46-747327AA5C61}"/>
              </a:ext>
            </a:extLst>
          </p:cNvPr>
          <p:cNvCxnSpPr>
            <a:cxnSpLocks/>
          </p:cNvCxnSpPr>
          <p:nvPr/>
        </p:nvCxnSpPr>
        <p:spPr>
          <a:xfrm flipV="1">
            <a:off x="3341098" y="4724400"/>
            <a:ext cx="2435299" cy="49803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2639309" y="4908419"/>
            <a:ext cx="1802061" cy="1077218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Runs ‘simulation’, outputs is now the simulation’s output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39BB585-8B57-FF13-EECF-93423DC92636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6974869" y="5447028"/>
            <a:ext cx="1092412" cy="51423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379FBB-8487-7F5D-F2A1-9D20663AC3ED}"/>
              </a:ext>
            </a:extLst>
          </p:cNvPr>
          <p:cNvSpPr txBox="1"/>
          <p:nvPr/>
        </p:nvSpPr>
        <p:spPr>
          <a:xfrm>
            <a:off x="7283468" y="5961259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Writes out data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5D0B48-40CD-967D-008C-F67809EF7DEE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488522" y="5682343"/>
            <a:ext cx="1363610" cy="57130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4BF0437-265D-6CB7-3FB3-A5DEB1921063}"/>
              </a:ext>
            </a:extLst>
          </p:cNvPr>
          <p:cNvSpPr txBox="1"/>
          <p:nvPr/>
        </p:nvSpPr>
        <p:spPr>
          <a:xfrm>
            <a:off x="3704709" y="6253646"/>
            <a:ext cx="1567626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Runs plotting python script</a:t>
            </a:r>
          </a:p>
        </p:txBody>
      </p:sp>
    </p:spTree>
    <p:extLst>
      <p:ext uri="{BB962C8B-B14F-4D97-AF65-F5344CB8AC3E}">
        <p14:creationId xmlns:p14="http://schemas.microsoft.com/office/powerpoint/2010/main" val="361357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7" grpId="0" animBg="1"/>
      <p:bldP spid="20" grpId="0" animBg="1"/>
      <p:bldP spid="23" grpId="0" animBg="1"/>
      <p:bldP spid="2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3827721" y="2905465"/>
            <a:ext cx="6096000" cy="2031325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rnum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random_device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mt19937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rand_dev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uniform_real_distribution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range_from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range_to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input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distr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(gen);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779854" y="3136297"/>
            <a:ext cx="2416629" cy="1569660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Random number function takes an element the the input vector, and makes it a random float between -1000 and 1000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DE3EAE5F-ACA4-785D-3A00-3014D7FFE103}"/>
              </a:ext>
            </a:extLst>
          </p:cNvPr>
          <p:cNvSpPr/>
          <p:nvPr/>
        </p:nvSpPr>
        <p:spPr>
          <a:xfrm flipH="1">
            <a:off x="3196483" y="2905465"/>
            <a:ext cx="631238" cy="2031325"/>
          </a:xfrm>
          <a:prstGeom prst="rightBrace">
            <a:avLst>
              <a:gd name="adj1" fmla="val 8333"/>
              <a:gd name="adj2" fmla="val 51266"/>
            </a:avLst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5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37599F-988A-5E16-A88D-51A7FD84C271}"/>
              </a:ext>
            </a:extLst>
          </p:cNvPr>
          <p:cNvSpPr txBox="1"/>
          <p:nvPr/>
        </p:nvSpPr>
        <p:spPr>
          <a:xfrm>
            <a:off x="3048000" y="2103173"/>
            <a:ext cx="7315200" cy="3754874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buffer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 </a:t>
            </a:r>
          </a:p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Computes a polynomial from a given input, modifies the output accordingly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9.2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(input,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4.3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simulation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output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4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Simulation loops over inputs and modifies the output vector</a:t>
            </a:r>
            <a:endParaRPr lang="en-GB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auto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input){</a:t>
            </a:r>
          </a:p>
          <a:p>
            <a:r>
              <a:rPr lang="en-GB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buffer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output.</a:t>
            </a:r>
            <a:r>
              <a:rPr lang="en-GB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temp_val</a:t>
            </a:r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075364-932E-0D6F-279E-B8BF283DA168}"/>
              </a:ext>
            </a:extLst>
          </p:cNvPr>
          <p:cNvSpPr txBox="1"/>
          <p:nvPr/>
        </p:nvSpPr>
        <p:spPr>
          <a:xfrm>
            <a:off x="5166797" y="996916"/>
            <a:ext cx="2416629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Input is fixed, output can change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DE3EAE5F-ACA4-785D-3A00-3014D7FFE103}"/>
              </a:ext>
            </a:extLst>
          </p:cNvPr>
          <p:cNvSpPr/>
          <p:nvPr/>
        </p:nvSpPr>
        <p:spPr>
          <a:xfrm rot="5400000" flipH="1">
            <a:off x="6112754" y="-99269"/>
            <a:ext cx="434576" cy="3864429"/>
          </a:xfrm>
          <a:prstGeom prst="rightBrace">
            <a:avLst>
              <a:gd name="adj1" fmla="val 8333"/>
              <a:gd name="adj2" fmla="val 51266"/>
            </a:avLst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2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8751A-C0F3-22FD-514A-CACFF5D68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C263A748-443A-5407-E9F6-8EAF02F2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06717E5C-E4E6-B664-BDD8-AE61EE8C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405EA4AB-AD48-08B7-7B1C-0DCCEB36B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093976"/>
            <a:ext cx="7772400" cy="3886200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8CBF4284-3C29-C205-45F7-44E19A2A0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6200" y="2092176"/>
            <a:ext cx="7776000" cy="3888000"/>
          </a:xfrm>
          <a:prstGeom prst="rect">
            <a:avLst/>
          </a:prstGeom>
        </p:spPr>
      </p:pic>
      <p:pic>
        <p:nvPicPr>
          <p:cNvPr id="28" name="Picture 27" descr="Chart&#10;&#10;Description automatically generated">
            <a:extLst>
              <a:ext uri="{FF2B5EF4-FFF2-40B4-BE49-F238E27FC236}">
                <a16:creationId xmlns:a16="http://schemas.microsoft.com/office/drawing/2014/main" id="{2A41E345-C686-2A72-8D40-F6EDDB73A5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800" y="2138702"/>
            <a:ext cx="7772400" cy="38862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231EF54-1F42-DC65-43D8-4F040E64DB77}"/>
              </a:ext>
            </a:extLst>
          </p:cNvPr>
          <p:cNvSpPr txBox="1"/>
          <p:nvPr/>
        </p:nvSpPr>
        <p:spPr>
          <a:xfrm>
            <a:off x="1219169" y="1907510"/>
            <a:ext cx="16002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1e1 -&gt; 1e6 draws</a:t>
            </a:r>
          </a:p>
        </p:txBody>
      </p:sp>
    </p:spTree>
    <p:extLst>
      <p:ext uri="{BB962C8B-B14F-4D97-AF65-F5344CB8AC3E}">
        <p14:creationId xmlns:p14="http://schemas.microsoft.com/office/powerpoint/2010/main" val="352805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972F-EE61-6AA9-9FB5-C16EB1F4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nine: Area of a circle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1425FA-45DF-3BC4-B7A0-FA9F1A97AC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093976"/>
                <a:ext cx="5026152" cy="4050792"/>
              </a:xfrm>
            </p:spPr>
            <p:txBody>
              <a:bodyPr>
                <a:noAutofit/>
              </a:bodyPr>
              <a:lstStyle/>
              <a:p>
                <a:r>
                  <a:rPr lang="en-US" dirty="0"/>
                  <a:t>For the circle described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0.5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, compute its area using a Monte Carlo method</a:t>
                </a:r>
              </a:p>
              <a:p>
                <a:endParaRPr lang="en-US" dirty="0"/>
              </a:p>
              <a:p>
                <a:r>
                  <a:rPr lang="en-US" dirty="0"/>
                  <a:t>i.e. draw random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between -0.5 and 0.5, and compute the fraction of draws that satisfy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0.5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How many draws do you need to get ~1% error 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1425FA-45DF-3BC4-B7A0-FA9F1A97AC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093976"/>
                <a:ext cx="5026152" cy="4050792"/>
              </a:xfrm>
              <a:blipFill>
                <a:blip r:embed="rId3"/>
                <a:stretch>
                  <a:fillRect l="-756" t="-1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3B0762A-BBE0-4751-54D2-EB47AE10BBC4}"/>
              </a:ext>
            </a:extLst>
          </p:cNvPr>
          <p:cNvSpPr/>
          <p:nvPr/>
        </p:nvSpPr>
        <p:spPr>
          <a:xfrm>
            <a:off x="6870194" y="2254803"/>
            <a:ext cx="3595140" cy="361263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A90C5C2-F2C1-2E68-CF7B-BAA0C51ED262}"/>
              </a:ext>
            </a:extLst>
          </p:cNvPr>
          <p:cNvSpPr/>
          <p:nvPr/>
        </p:nvSpPr>
        <p:spPr>
          <a:xfrm>
            <a:off x="6870193" y="2272292"/>
            <a:ext cx="3595141" cy="359514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F5DDE4-AF0A-8F9A-1225-F5F8C420B838}"/>
              </a:ext>
            </a:extLst>
          </p:cNvPr>
          <p:cNvCxnSpPr>
            <a:stCxn id="5" idx="0"/>
            <a:endCxn id="4" idx="2"/>
          </p:cNvCxnSpPr>
          <p:nvPr/>
        </p:nvCxnSpPr>
        <p:spPr>
          <a:xfrm>
            <a:off x="8667764" y="2272292"/>
            <a:ext cx="0" cy="359514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51CB7D-580B-4540-F141-7151CC7A7E1D}"/>
              </a:ext>
            </a:extLst>
          </p:cNvPr>
          <p:cNvCxnSpPr>
            <a:cxnSpLocks/>
          </p:cNvCxnSpPr>
          <p:nvPr/>
        </p:nvCxnSpPr>
        <p:spPr>
          <a:xfrm flipH="1">
            <a:off x="6870193" y="4118280"/>
            <a:ext cx="3595141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0CE21D-99EE-145C-20EA-DCAA745F614C}"/>
              </a:ext>
            </a:extLst>
          </p:cNvPr>
          <p:cNvSpPr txBox="1"/>
          <p:nvPr/>
        </p:nvSpPr>
        <p:spPr>
          <a:xfrm>
            <a:off x="10525729" y="3934706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CDFCAD-05A9-4D38-79AC-5F07A9F0C21B}"/>
              </a:ext>
            </a:extLst>
          </p:cNvPr>
          <p:cNvSpPr txBox="1"/>
          <p:nvPr/>
        </p:nvSpPr>
        <p:spPr>
          <a:xfrm>
            <a:off x="8369551" y="1885471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D97DE9-0740-8080-1B34-85357122E9DB}"/>
              </a:ext>
            </a:extLst>
          </p:cNvPr>
          <p:cNvSpPr txBox="1"/>
          <p:nvPr/>
        </p:nvSpPr>
        <p:spPr>
          <a:xfrm>
            <a:off x="6273769" y="3934706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5FE470-27C6-E86C-537A-F4892B88FD02}"/>
              </a:ext>
            </a:extLst>
          </p:cNvPr>
          <p:cNvSpPr txBox="1"/>
          <p:nvPr/>
        </p:nvSpPr>
        <p:spPr>
          <a:xfrm>
            <a:off x="8366038" y="5884922"/>
            <a:ext cx="596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539C21-1E3B-F755-DE8F-46B2886EA91F}"/>
              </a:ext>
            </a:extLst>
          </p:cNvPr>
          <p:cNvSpPr txBox="1"/>
          <p:nvPr/>
        </p:nvSpPr>
        <p:spPr>
          <a:xfrm>
            <a:off x="2977116" y="57415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99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3C691-4BEC-CE9B-AC5C-148B4CE86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 monte </a:t>
            </a:r>
            <a:r>
              <a:rPr lang="en-US" dirty="0" err="1"/>
              <a:t>carlo</a:t>
            </a:r>
            <a:r>
              <a:rPr lang="en-US" dirty="0"/>
              <a:t> (MCMC)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AD81C-1BA0-2111-EEEF-86F8001D5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48" y="2093976"/>
            <a:ext cx="6067552" cy="405079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Monte Carlo: estimate the expected value or probability density of some unknown space by drawing independent random values</a:t>
            </a:r>
          </a:p>
          <a:p>
            <a:endParaRPr lang="en-US" sz="2400" dirty="0"/>
          </a:p>
          <a:p>
            <a:r>
              <a:rPr lang="en-US" sz="2400" dirty="0"/>
              <a:t>For high-dimension probabilistic models, Monte Carlo sampling may not be effective, as volume of sample space grows exponentially with additional parameters</a:t>
            </a:r>
          </a:p>
          <a:p>
            <a:endParaRPr lang="en-US" sz="2400" dirty="0"/>
          </a:p>
          <a:p>
            <a:r>
              <a:rPr lang="en-US" sz="2400" dirty="0"/>
              <a:t>MCMCs try to sample more intelligently, the next random draw depends on the current one</a:t>
            </a:r>
          </a:p>
        </p:txBody>
      </p:sp>
      <p:pic>
        <p:nvPicPr>
          <p:cNvPr id="8194" name="Picture 2">
            <a:hlinkClick r:id="rId2"/>
            <a:extLst>
              <a:ext uri="{FF2B5EF4-FFF2-40B4-BE49-F238E27FC236}">
                <a16:creationId xmlns:a16="http://schemas.microsoft.com/office/drawing/2014/main" id="{B15B69F7-E6EA-CA90-0A42-D01DEE54F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152" y="2093976"/>
            <a:ext cx="2794000" cy="363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8E0B64-CC29-93D1-66B5-59BE1EF8AF19}"/>
              </a:ext>
            </a:extLst>
          </p:cNvPr>
          <p:cNvSpPr txBox="1"/>
          <p:nvPr/>
        </p:nvSpPr>
        <p:spPr>
          <a:xfrm>
            <a:off x="8899492" y="5975491"/>
            <a:ext cx="1651319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Andrey Markov</a:t>
            </a:r>
          </a:p>
        </p:txBody>
      </p:sp>
    </p:spTree>
    <p:extLst>
      <p:ext uri="{BB962C8B-B14F-4D97-AF65-F5344CB8AC3E}">
        <p14:creationId xmlns:p14="http://schemas.microsoft.com/office/powerpoint/2010/main" val="382180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RECAP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79CA97E-CFAA-0305-0E9F-BE4BDBA23F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55000" lnSpcReduction="20000"/>
              </a:bodyPr>
              <a:lstStyle/>
              <a:p>
                <a:r>
                  <a:rPr lang="en-US" sz="2800" dirty="0"/>
                  <a:t>Create a function called </a:t>
                </a:r>
                <a:r>
                  <a:rPr lang="en-US" sz="2800" dirty="0" err="1"/>
                  <a:t>func</a:t>
                </a:r>
                <a:r>
                  <a:rPr lang="en-US" sz="2800" dirty="0"/>
                  <a:t>() that takes in a vector, and computes:</a:t>
                </a:r>
              </a:p>
              <a:p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GB" sz="2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GB" sz="2600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en-GB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p>
                              <m:sSupPr>
                                <m:ctrlPr>
                                  <a:rPr lang="en-GB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6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GB" sz="2600" b="0" i="1" smtClean="0">
                                    <a:latin typeface="Cambria Math" panose="02040503050406030204" pitchFamily="18" charset="0"/>
                                  </a:rPr>
                                  <m:t>−1/</m:t>
                                </m:r>
                                <m:sSup>
                                  <m:sSupPr>
                                    <m:ctrlPr>
                                      <a:rPr lang="en-GB" sz="2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sz="2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GB" sz="26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sup>
                            </m:sSup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      </m:t>
                            </m:r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 ≠0  </m:t>
                            </m:r>
                          </m:e>
                          <m:e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0                </m:t>
                            </m:r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sz="2600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</m:eqArr>
                        <m:r>
                          <a:rPr lang="en-GB" sz="2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sz="2600" dirty="0"/>
              </a:p>
              <a:p>
                <a:endParaRPr lang="en-US" sz="2800" dirty="0"/>
              </a:p>
              <a:p>
                <a:r>
                  <a:rPr lang="en-US" sz="2800" dirty="0"/>
                  <a:t>Create a vector with a range -10 to 10 inside main(), and pass it into </a:t>
                </a:r>
                <a:r>
                  <a:rPr lang="en-US" sz="2800" dirty="0" err="1"/>
                  <a:t>func</a:t>
                </a:r>
                <a:r>
                  <a:rPr lang="en-US" sz="2800" dirty="0"/>
                  <a:t>()</a:t>
                </a:r>
              </a:p>
              <a:p>
                <a:endParaRPr lang="en-US" sz="2800" dirty="0"/>
              </a:p>
              <a:p>
                <a:r>
                  <a:rPr lang="en-US" sz="2900" dirty="0">
                    <a:latin typeface="Rockwell" panose="02060603020205020403" pitchFamily="18" charset="77"/>
                  </a:rPr>
                  <a:t>Save the input and output to a file ‘</a:t>
                </a:r>
                <a:r>
                  <a:rPr lang="en-US" sz="2900" dirty="0" err="1">
                    <a:latin typeface="Rockwell" panose="02060603020205020403" pitchFamily="18" charset="77"/>
                  </a:rPr>
                  <a:t>data.py</a:t>
                </a:r>
                <a:r>
                  <a:rPr lang="en-US" sz="2900" dirty="0">
                    <a:latin typeface="Rockwell" panose="02060603020205020403" pitchFamily="18" charset="77"/>
                  </a:rPr>
                  <a:t>’. Bonus points if the file writing is done inside a function called </a:t>
                </a:r>
                <a:r>
                  <a:rPr lang="en-US" sz="2900" dirty="0" err="1">
                    <a:latin typeface="Rockwell" panose="02060603020205020403" pitchFamily="18" charset="77"/>
                  </a:rPr>
                  <a:t>write_out</a:t>
                </a:r>
                <a:r>
                  <a:rPr lang="en-US" sz="2900" dirty="0">
                    <a:latin typeface="Rockwell" panose="02060603020205020403" pitchFamily="18" charset="77"/>
                  </a:rPr>
                  <a:t>(string filename, </a:t>
                </a:r>
                <a:r>
                  <a:rPr lang="en-GB" sz="2900" b="0" dirty="0">
                    <a:effectLst/>
                    <a:latin typeface="Rockwell" panose="02060603020205020403" pitchFamily="18" charset="77"/>
                  </a:rPr>
                  <a:t>vector&lt;int&gt;</a:t>
                </a:r>
                <a:r>
                  <a:rPr lang="en-GB" sz="2900" dirty="0">
                    <a:latin typeface="Rockwell" panose="02060603020205020403" pitchFamily="18" charset="77"/>
                  </a:rPr>
                  <a:t>&amp;</a:t>
                </a:r>
                <a:r>
                  <a:rPr lang="en-GB" sz="2900" b="0" dirty="0">
                    <a:effectLst/>
                    <a:latin typeface="Rockwell" panose="02060603020205020403" pitchFamily="18" charset="77"/>
                  </a:rPr>
                  <a:t> </a:t>
                </a:r>
                <a:r>
                  <a:rPr lang="en-GB" sz="2900" b="0" dirty="0" err="1">
                    <a:effectLst/>
                    <a:latin typeface="Rockwell" panose="02060603020205020403" pitchFamily="18" charset="77"/>
                  </a:rPr>
                  <a:t>vect</a:t>
                </a:r>
                <a:r>
                  <a:rPr lang="en-US" sz="2900" dirty="0">
                    <a:latin typeface="Rockwell" panose="02060603020205020403" pitchFamily="18" charset="77"/>
                  </a:rPr>
                  <a:t>)</a:t>
                </a:r>
              </a:p>
              <a:p>
                <a:pPr marL="0" indent="0">
                  <a:buNone/>
                </a:pPr>
                <a:endParaRPr lang="en-US" sz="2800" dirty="0"/>
              </a:p>
              <a:p>
                <a:r>
                  <a:rPr lang="en-US" sz="2800" dirty="0"/>
                  <a:t>Plot the input and output using a separate python file, ‘</a:t>
                </a:r>
                <a:r>
                  <a:rPr lang="en-US" sz="2800" dirty="0" err="1"/>
                  <a:t>plot.py</a:t>
                </a:r>
                <a:r>
                  <a:rPr lang="en-US" sz="2800" dirty="0"/>
                  <a:t>’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Compile, run, and plot this all in the command line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79CA97E-CFAA-0305-0E9F-BE4BDBA23F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6" t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09233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3602-A983-2370-A62B-E00D9549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48595-E5D1-B6CB-3FCC-D6F6E08B5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545140" cy="4050792"/>
          </a:xfrm>
        </p:spPr>
        <p:txBody>
          <a:bodyPr>
            <a:normAutofit/>
          </a:bodyPr>
          <a:lstStyle/>
          <a:p>
            <a:r>
              <a:rPr lang="en-US" dirty="0"/>
              <a:t>A simple Markov Chain uses stochastic processes to determine the evolving state of a system</a:t>
            </a:r>
          </a:p>
          <a:p>
            <a:endParaRPr lang="en-US" dirty="0"/>
          </a:p>
          <a:p>
            <a:r>
              <a:rPr lang="en-US" dirty="0"/>
              <a:t>Consider this system, it describes whether someone attends class given their previous attendance</a:t>
            </a:r>
          </a:p>
          <a:p>
            <a:endParaRPr lang="en-US" dirty="0"/>
          </a:p>
          <a:p>
            <a:r>
              <a:rPr lang="en-US" dirty="0"/>
              <a:t>E.g. if you attend class one week, there’s a 90% chance you will the next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3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305785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/>
      <p:bldP spid="10" grpId="0"/>
      <p:bldP spid="17" grpId="0"/>
      <p:bldP spid="19" grpId="0"/>
      <p:bldP spid="52" grpId="0" animBg="1"/>
      <p:bldP spid="54" grpId="0"/>
      <p:bldP spid="56" grpId="0" animBg="1"/>
      <p:bldP spid="57" grpId="0"/>
      <p:bldP spid="65" grpId="1"/>
      <p:bldP spid="67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3602-A983-2370-A62B-E00D9549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72" y="484632"/>
            <a:ext cx="10058400" cy="1609344"/>
          </a:xfrm>
        </p:spPr>
        <p:txBody>
          <a:bodyPr/>
          <a:lstStyle/>
          <a:p>
            <a:r>
              <a:rPr lang="en-US" dirty="0"/>
              <a:t>Markov chain properties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Start with initial state of attendance: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1,0</m:t>
                        </m:r>
                      </m:e>
                    </m:d>
                  </m:oMath>
                </a14:m>
                <a:endParaRPr lang="en-GB" b="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=[0.9, 0.1]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=[0.87,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0.13]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:r>
                  <a:rPr lang="en-US" dirty="0"/>
                  <a:t>In the long-run, you approach a </a:t>
                </a:r>
                <a:r>
                  <a:rPr lang="en-US" b="1" dirty="0"/>
                  <a:t>steady state</a:t>
                </a:r>
                <a:r>
                  <a:rPr lang="en-US" dirty="0"/>
                  <a:t>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b="1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  <a:blipFill>
                <a:blip r:embed="rId3"/>
                <a:stretch>
                  <a:fillRect l="-836" t="-1563" r="-1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4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169625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</p:spPr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sz="20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</m:e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−0.1</m:t>
                              </m:r>
                            </m:e>
                          </m:mr>
                          <m:mr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−0.6</m:t>
                              </m:r>
                            </m:e>
                            <m:e>
                              <m: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  <m:t>0.6</m:t>
                              </m:r>
                            </m:e>
                          </m:mr>
                        </m:m>
                      </m:e>
                    </m:d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0.1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−0.6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num>
                          <m:den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</m:oMath>
                </a14:m>
                <a:endParaRPr lang="en-US" b="1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548595-E5D1-B6CB-3FCC-D6F6E08B52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9848" y="2121408"/>
                <a:ext cx="4545140" cy="4050792"/>
              </a:xfrm>
              <a:blipFill>
                <a:blip r:embed="rId3"/>
                <a:stretch>
                  <a:fillRect l="-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D8758BE4-2339-18AD-B91E-1D29541099E2}"/>
              </a:ext>
            </a:extLst>
          </p:cNvPr>
          <p:cNvSpPr/>
          <p:nvPr/>
        </p:nvSpPr>
        <p:spPr>
          <a:xfrm>
            <a:off x="7581900" y="971804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9980BA-2937-6627-E61F-B131F7E1CAD4}"/>
              </a:ext>
            </a:extLst>
          </p:cNvPr>
          <p:cNvSpPr/>
          <p:nvPr/>
        </p:nvSpPr>
        <p:spPr>
          <a:xfrm>
            <a:off x="9017000" y="3429000"/>
            <a:ext cx="1473200" cy="1473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0097A-1CD4-0319-8DA5-FB4EF677E02D}"/>
              </a:ext>
            </a:extLst>
          </p:cNvPr>
          <p:cNvSpPr txBox="1"/>
          <p:nvPr/>
        </p:nvSpPr>
        <p:spPr>
          <a:xfrm>
            <a:off x="9237161" y="3981968"/>
            <a:ext cx="1102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C6A824-B287-B437-AE10-3EBEE23B1AF4}"/>
              </a:ext>
            </a:extLst>
          </p:cNvPr>
          <p:cNvSpPr txBox="1"/>
          <p:nvPr/>
        </p:nvSpPr>
        <p:spPr>
          <a:xfrm>
            <a:off x="7806496" y="1537711"/>
            <a:ext cx="1073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45EBC-F599-DEF5-29B3-7324F38A97E2}"/>
              </a:ext>
            </a:extLst>
          </p:cNvPr>
          <p:cNvSpPr txBox="1"/>
          <p:nvPr/>
        </p:nvSpPr>
        <p:spPr>
          <a:xfrm>
            <a:off x="9383787" y="2392156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F5C531-A449-130B-5689-0C8016F51E4D}"/>
              </a:ext>
            </a:extLst>
          </p:cNvPr>
          <p:cNvSpPr txBox="1"/>
          <p:nvPr/>
        </p:nvSpPr>
        <p:spPr>
          <a:xfrm>
            <a:off x="8293344" y="3101615"/>
            <a:ext cx="1231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5F02E6-7E05-D2BD-3C6E-237B20586196}"/>
              </a:ext>
            </a:extLst>
          </p:cNvPr>
          <p:cNvCxnSpPr>
            <a:cxnSpLocks/>
          </p:cNvCxnSpPr>
          <p:nvPr/>
        </p:nvCxnSpPr>
        <p:spPr>
          <a:xfrm flipH="1" flipV="1">
            <a:off x="8557111" y="2438716"/>
            <a:ext cx="574405" cy="15234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600CB47-3740-C534-95C0-A3F8E7E5939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982020" y="2022815"/>
            <a:ext cx="771580" cy="14061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ircular Arrow 51">
            <a:extLst>
              <a:ext uri="{FF2B5EF4-FFF2-40B4-BE49-F238E27FC236}">
                <a16:creationId xmlns:a16="http://schemas.microsoft.com/office/drawing/2014/main" id="{7EB18377-0BF3-431B-EC7D-CB5F279B33E9}"/>
              </a:ext>
            </a:extLst>
          </p:cNvPr>
          <p:cNvSpPr/>
          <p:nvPr/>
        </p:nvSpPr>
        <p:spPr>
          <a:xfrm rot="5400000">
            <a:off x="10007384" y="3619708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DB865D-035F-2725-E3CA-266F83FF0F3F}"/>
              </a:ext>
            </a:extLst>
          </p:cNvPr>
          <p:cNvSpPr txBox="1"/>
          <p:nvPr/>
        </p:nvSpPr>
        <p:spPr>
          <a:xfrm>
            <a:off x="11142359" y="4179966"/>
            <a:ext cx="59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56" name="Circular Arrow 55">
            <a:extLst>
              <a:ext uri="{FF2B5EF4-FFF2-40B4-BE49-F238E27FC236}">
                <a16:creationId xmlns:a16="http://schemas.microsoft.com/office/drawing/2014/main" id="{8FEB00D1-2233-0C2F-944E-BD9D6886091C}"/>
              </a:ext>
            </a:extLst>
          </p:cNvPr>
          <p:cNvSpPr/>
          <p:nvPr/>
        </p:nvSpPr>
        <p:spPr>
          <a:xfrm rot="21411815">
            <a:off x="8045829" y="305340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6E4C38-DA4D-5DAC-6C20-8A2688031AB4}"/>
              </a:ext>
            </a:extLst>
          </p:cNvPr>
          <p:cNvSpPr txBox="1"/>
          <p:nvPr/>
        </p:nvSpPr>
        <p:spPr>
          <a:xfrm rot="21440792">
            <a:off x="8739277" y="291714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068A0-6307-574B-E979-10894A8CC65C}"/>
              </a:ext>
            </a:extLst>
          </p:cNvPr>
          <p:cNvSpPr txBox="1"/>
          <p:nvPr/>
        </p:nvSpPr>
        <p:spPr>
          <a:xfrm flipH="1">
            <a:off x="7023396" y="6216598"/>
            <a:ext cx="1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Transition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/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0.9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</m:mr>
                        <m:mr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0.6</m:t>
                            </m:r>
                          </m:e>
                          <m:e>
                            <m:r>
                              <a:rPr lang="en-GB" sz="2400" b="0" i="1" smtClean="0">
                                <a:latin typeface="Cambria Math" panose="02040503050406030204" pitchFamily="18" charset="0"/>
                              </a:rPr>
                              <m:t>0.4</m:t>
                            </m:r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65627BB-BE8D-E0D0-63A7-0831EEEC5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885" y="5270386"/>
                <a:ext cx="1189428" cy="615810"/>
              </a:xfrm>
              <a:prstGeom prst="rect">
                <a:avLst/>
              </a:prstGeom>
              <a:blipFill>
                <a:blip r:embed="rId4"/>
                <a:stretch>
                  <a:fillRect l="-4211" t="-2041" r="-5263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TextBox 68">
            <a:extLst>
              <a:ext uri="{FF2B5EF4-FFF2-40B4-BE49-F238E27FC236}">
                <a16:creationId xmlns:a16="http://schemas.microsoft.com/office/drawing/2014/main" id="{F86A285B-202D-049D-3FD2-4F790B617014}"/>
              </a:ext>
            </a:extLst>
          </p:cNvPr>
          <p:cNvSpPr txBox="1"/>
          <p:nvPr/>
        </p:nvSpPr>
        <p:spPr>
          <a:xfrm>
            <a:off x="6642497" y="5208959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A735F4-E060-DFA9-7263-BEECBDAA4446}"/>
              </a:ext>
            </a:extLst>
          </p:cNvPr>
          <p:cNvSpPr txBox="1"/>
          <p:nvPr/>
        </p:nvSpPr>
        <p:spPr>
          <a:xfrm>
            <a:off x="6642497" y="5516864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8B83CD-C5B2-58EC-D2BA-1C2DC28D5918}"/>
              </a:ext>
            </a:extLst>
          </p:cNvPr>
          <p:cNvSpPr txBox="1"/>
          <p:nvPr/>
        </p:nvSpPr>
        <p:spPr>
          <a:xfrm>
            <a:off x="7426819" y="4919358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attend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978B530-D969-6E2D-77EF-BB4B0F87876F}"/>
              </a:ext>
            </a:extLst>
          </p:cNvPr>
          <p:cNvSpPr txBox="1"/>
          <p:nvPr/>
        </p:nvSpPr>
        <p:spPr>
          <a:xfrm>
            <a:off x="8318500" y="4910206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skip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558EE21-0843-70A9-006E-9C5A867052C4}"/>
              </a:ext>
            </a:extLst>
          </p:cNvPr>
          <p:cNvSpPr txBox="1"/>
          <p:nvPr/>
        </p:nvSpPr>
        <p:spPr>
          <a:xfrm>
            <a:off x="5775972" y="5362912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375EB5-C0B2-8AD5-E083-8A6BD70DB7BB}"/>
              </a:ext>
            </a:extLst>
          </p:cNvPr>
          <p:cNvSpPr txBox="1"/>
          <p:nvPr/>
        </p:nvSpPr>
        <p:spPr>
          <a:xfrm>
            <a:off x="7938466" y="4579153"/>
            <a:ext cx="939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2DF768-125A-2FA1-C4FA-2A00659E148A}"/>
              </a:ext>
            </a:extLst>
          </p:cNvPr>
          <p:cNvSpPr txBox="1">
            <a:spLocks/>
          </p:cNvSpPr>
          <p:nvPr/>
        </p:nvSpPr>
        <p:spPr>
          <a:xfrm>
            <a:off x="746772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Markov chain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8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B939B-A4FF-5F7E-932D-BF904192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F54C9-E3FE-182F-82BB-AA6EFE956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2121408"/>
            <a:ext cx="10231565" cy="4050792"/>
          </a:xfrm>
        </p:spPr>
        <p:txBody>
          <a:bodyPr>
            <a:normAutofit/>
          </a:bodyPr>
          <a:lstStyle/>
          <a:p>
            <a:r>
              <a:rPr lang="en-US" dirty="0"/>
              <a:t>Markov chains can also be used to generate a sequence of random variables where the current value is dependent on the value of the prior value</a:t>
            </a:r>
          </a:p>
          <a:p>
            <a:endParaRPr lang="en-US" dirty="0"/>
          </a:p>
          <a:p>
            <a:r>
              <a:rPr lang="en-US" dirty="0"/>
              <a:t>An example of this is a number line, where possible moves are -1 and 1 (chosen with equal probability)</a:t>
            </a:r>
          </a:p>
          <a:p>
            <a:endParaRPr lang="en-US" dirty="0"/>
          </a:p>
          <a:p>
            <a:r>
              <a:rPr lang="en-US" dirty="0"/>
              <a:t>MCMCs are Monte Carlo methods where a Markov chain is used to draw samples</a:t>
            </a:r>
          </a:p>
          <a:p>
            <a:endParaRPr lang="en-US" dirty="0"/>
          </a:p>
          <a:p>
            <a:r>
              <a:rPr lang="en-US" dirty="0"/>
              <a:t>The idea is that the chain will settle (find equilibrium) on the desired quantity we are inferring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1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2683-7AB0-C0CA-89D4-44C88A8E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36833-9DAD-E94E-1FE5-C5CF57D36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97269"/>
            <a:ext cx="5583200" cy="45760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a class that generates random numbers from a uniform distribution </a:t>
            </a:r>
          </a:p>
          <a:p>
            <a:endParaRPr lang="en-US" dirty="0"/>
          </a:p>
          <a:p>
            <a:r>
              <a:rPr lang="en-US" dirty="0"/>
              <a:t>Create a Markov Chain class that predicts which US party will win the next election (lookup matrices, matrix </a:t>
            </a:r>
            <a:r>
              <a:rPr lang="en-US" dirty="0" err="1"/>
              <a:t>mutlipliaction</a:t>
            </a:r>
            <a:r>
              <a:rPr lang="en-US" dirty="0"/>
              <a:t>, if statements etc.)</a:t>
            </a:r>
          </a:p>
          <a:p>
            <a:endParaRPr lang="en-US" dirty="0"/>
          </a:p>
          <a:p>
            <a:r>
              <a:rPr lang="en-US" dirty="0"/>
              <a:t>Assume initially a Dem is in power X0 = [1,0], create a method in the MC class that calculates numerically the steady state vector, i.e. the probability that in a given year</a:t>
            </a:r>
          </a:p>
          <a:p>
            <a:endParaRPr lang="en-US" dirty="0"/>
          </a:p>
          <a:p>
            <a:r>
              <a:rPr lang="en-US" dirty="0"/>
              <a:t>Create another method that uses random draws from the random number class to stochastically predict who will be in power for each of the next 20 cycles</a:t>
            </a:r>
          </a:p>
          <a:p>
            <a:endParaRPr lang="en-US" dirty="0"/>
          </a:p>
          <a:p>
            <a:r>
              <a:rPr lang="en-US" dirty="0"/>
              <a:t>Create a figure showing how the holder of office changed over the 20 cycles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5AEAA4-61CC-3BB8-8BFB-9271B0FDDDFC}"/>
              </a:ext>
            </a:extLst>
          </p:cNvPr>
          <p:cNvSpPr/>
          <p:nvPr/>
        </p:nvSpPr>
        <p:spPr>
          <a:xfrm>
            <a:off x="7676493" y="1955800"/>
            <a:ext cx="1473200" cy="14732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7CF3D7F-3939-15EB-5586-5C4E99442649}"/>
              </a:ext>
            </a:extLst>
          </p:cNvPr>
          <p:cNvSpPr/>
          <p:nvPr/>
        </p:nvSpPr>
        <p:spPr>
          <a:xfrm>
            <a:off x="9111593" y="4412996"/>
            <a:ext cx="1473200" cy="1473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4A020-45A9-C0DE-0DF9-2DC097CCAF1F}"/>
              </a:ext>
            </a:extLst>
          </p:cNvPr>
          <p:cNvSpPr txBox="1"/>
          <p:nvPr/>
        </p:nvSpPr>
        <p:spPr>
          <a:xfrm>
            <a:off x="9206150" y="4992703"/>
            <a:ext cx="1413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Republican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9CB756-ACCC-094A-C65C-8B32C54B220C}"/>
              </a:ext>
            </a:extLst>
          </p:cNvPr>
          <p:cNvSpPr txBox="1"/>
          <p:nvPr/>
        </p:nvSpPr>
        <p:spPr>
          <a:xfrm>
            <a:off x="7786573" y="2523169"/>
            <a:ext cx="1325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Democrat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402A2D-FE70-F5C4-0F9B-B7E5BBD80D9F}"/>
              </a:ext>
            </a:extLst>
          </p:cNvPr>
          <p:cNvSpPr txBox="1"/>
          <p:nvPr/>
        </p:nvSpPr>
        <p:spPr>
          <a:xfrm>
            <a:off x="9478380" y="3376152"/>
            <a:ext cx="7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9DD51-6DC6-D38F-90D9-A8FE0FADC818}"/>
              </a:ext>
            </a:extLst>
          </p:cNvPr>
          <p:cNvSpPr txBox="1"/>
          <p:nvPr/>
        </p:nvSpPr>
        <p:spPr>
          <a:xfrm>
            <a:off x="8239558" y="4096512"/>
            <a:ext cx="771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0.35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5DD397-3181-ED29-0307-7F72A8A3209D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8697126" y="3376152"/>
            <a:ext cx="630212" cy="1252589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2E879C-7123-B7F1-9094-2DF363F3F391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076613" y="3006811"/>
            <a:ext cx="771580" cy="1406185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ircular Arrow 11">
            <a:extLst>
              <a:ext uri="{FF2B5EF4-FFF2-40B4-BE49-F238E27FC236}">
                <a16:creationId xmlns:a16="http://schemas.microsoft.com/office/drawing/2014/main" id="{6F678049-3FC5-988A-EB7E-B9B575E2277B}"/>
              </a:ext>
            </a:extLst>
          </p:cNvPr>
          <p:cNvSpPr/>
          <p:nvPr/>
        </p:nvSpPr>
        <p:spPr>
          <a:xfrm rot="5400000">
            <a:off x="10101977" y="4603704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64527E-56EE-B66C-C9E8-94A641533652}"/>
              </a:ext>
            </a:extLst>
          </p:cNvPr>
          <p:cNvSpPr txBox="1"/>
          <p:nvPr/>
        </p:nvSpPr>
        <p:spPr>
          <a:xfrm>
            <a:off x="11236952" y="5163962"/>
            <a:ext cx="68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0.65</a:t>
            </a:r>
          </a:p>
        </p:txBody>
      </p:sp>
      <p:sp>
        <p:nvSpPr>
          <p:cNvPr id="14" name="Circular Arrow 13">
            <a:extLst>
              <a:ext uri="{FF2B5EF4-FFF2-40B4-BE49-F238E27FC236}">
                <a16:creationId xmlns:a16="http://schemas.microsoft.com/office/drawing/2014/main" id="{3A8FBBAE-8BDA-DFE7-17C6-BF552CEB61E3}"/>
              </a:ext>
            </a:extLst>
          </p:cNvPr>
          <p:cNvSpPr/>
          <p:nvPr/>
        </p:nvSpPr>
        <p:spPr>
          <a:xfrm rot="21411815">
            <a:off x="8140422" y="1289336"/>
            <a:ext cx="939800" cy="1447800"/>
          </a:xfrm>
          <a:prstGeom prst="circularArrow">
            <a:avLst>
              <a:gd name="adj1" fmla="val 12500"/>
              <a:gd name="adj2" fmla="val 2565924"/>
              <a:gd name="adj3" fmla="val 20457681"/>
              <a:gd name="adj4" fmla="val 10451962"/>
              <a:gd name="adj5" fmla="val 1876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653F6A-9F1C-0E92-3A43-B8064CA4D4A4}"/>
              </a:ext>
            </a:extLst>
          </p:cNvPr>
          <p:cNvSpPr txBox="1"/>
          <p:nvPr/>
        </p:nvSpPr>
        <p:spPr>
          <a:xfrm rot="21440792">
            <a:off x="8833870" y="1275710"/>
            <a:ext cx="97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0.76</a:t>
            </a:r>
          </a:p>
        </p:txBody>
      </p:sp>
    </p:spTree>
    <p:extLst>
      <p:ext uri="{BB962C8B-B14F-4D97-AF65-F5344CB8AC3E}">
        <p14:creationId xmlns:p14="http://schemas.microsoft.com/office/powerpoint/2010/main" val="3411632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6527-7F20-4FAC-817F-DA2EA0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E4F05-5D3A-0460-1E03-E9A5F0EEC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332571"/>
            <a:ext cx="10058400" cy="4050792"/>
          </a:xfrm>
        </p:spPr>
        <p:txBody>
          <a:bodyPr>
            <a:normAutofit/>
          </a:bodyPr>
          <a:lstStyle/>
          <a:p>
            <a:r>
              <a:rPr lang="en-US" sz="2400" dirty="0"/>
              <a:t>Markov Chain Monte Carlo</a:t>
            </a:r>
          </a:p>
          <a:p>
            <a:endParaRPr lang="en-US" sz="2400" dirty="0"/>
          </a:p>
          <a:p>
            <a:r>
              <a:rPr lang="en-US" sz="2400" dirty="0"/>
              <a:t>Introduction to your group project</a:t>
            </a:r>
          </a:p>
        </p:txBody>
      </p:sp>
    </p:spTree>
    <p:extLst>
      <p:ext uri="{BB962C8B-B14F-4D97-AF65-F5344CB8AC3E}">
        <p14:creationId xmlns:p14="http://schemas.microsoft.com/office/powerpoint/2010/main" val="3230697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DC965-8D46-88AE-47DE-1C641E8D0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494" y="2624328"/>
            <a:ext cx="2257012" cy="1609344"/>
          </a:xfrm>
        </p:spPr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13645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six solution: Lauryn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1271855"/>
            <a:ext cx="6096000" cy="5586145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v1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v2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v1.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(v1[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v2.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exp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((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(v1[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))))));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v2.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5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(){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data.py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050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ios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::out);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"v2 =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v1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v2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{};</a:t>
            </a:r>
          </a:p>
          <a:p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1E38B-91B3-DCCB-B015-5670F8E3446E}"/>
              </a:ext>
            </a:extLst>
          </p:cNvPr>
          <p:cNvSpPr txBox="1"/>
          <p:nvPr/>
        </p:nvSpPr>
        <p:spPr>
          <a:xfrm>
            <a:off x="6096000" y="1271855"/>
            <a:ext cx="6096000" cy="5586145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(v1,v2);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v2.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(v2.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v2[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v2[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"v1 =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v1.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sz="105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(v1.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v1[j]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v1[j];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endl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5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2164CA68-8758-7E90-72B4-1D83BE059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08382" y="4317288"/>
            <a:ext cx="3383618" cy="2537714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BAC10D-4435-7AD1-A39C-53D877B3B93E}"/>
              </a:ext>
            </a:extLst>
          </p:cNvPr>
          <p:cNvCxnSpPr>
            <a:cxnSpLocks/>
          </p:cNvCxnSpPr>
          <p:nvPr/>
        </p:nvCxnSpPr>
        <p:spPr>
          <a:xfrm flipH="1">
            <a:off x="1005829" y="2139696"/>
            <a:ext cx="1310743" cy="32626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521E00E-E184-5A82-FAA5-91B98B2C5906}"/>
              </a:ext>
            </a:extLst>
          </p:cNvPr>
          <p:cNvSpPr txBox="1"/>
          <p:nvPr/>
        </p:nvSpPr>
        <p:spPr>
          <a:xfrm>
            <a:off x="2438862" y="1471830"/>
            <a:ext cx="292571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Could use a ‘const’ here to make sure v1 isn’t changed accidentally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64CEA05-AF6B-AEBB-F8DE-52534EB60CA3}"/>
              </a:ext>
            </a:extLst>
          </p:cNvPr>
          <p:cNvCxnSpPr>
            <a:cxnSpLocks/>
          </p:cNvCxnSpPr>
          <p:nvPr/>
        </p:nvCxnSpPr>
        <p:spPr>
          <a:xfrm flipH="1">
            <a:off x="2944173" y="4555174"/>
            <a:ext cx="658563" cy="140962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2530ABA-865A-ED17-CBDC-66957636F2E4}"/>
              </a:ext>
            </a:extLst>
          </p:cNvPr>
          <p:cNvSpPr txBox="1"/>
          <p:nvPr/>
        </p:nvSpPr>
        <p:spPr>
          <a:xfrm>
            <a:off x="2332029" y="3724177"/>
            <a:ext cx="292571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Ok to do this for short arrays, but what if we wanted 1e6 points?</a:t>
            </a:r>
          </a:p>
        </p:txBody>
      </p:sp>
    </p:spTree>
    <p:extLst>
      <p:ext uri="{BB962C8B-B14F-4D97-AF65-F5344CB8AC3E}">
        <p14:creationId xmlns:p14="http://schemas.microsoft.com/office/powerpoint/2010/main" val="413202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098D-4160-C0F8-DD45-28B8F13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73736"/>
            <a:ext cx="10058400" cy="1609344"/>
          </a:xfrm>
        </p:spPr>
        <p:txBody>
          <a:bodyPr/>
          <a:lstStyle/>
          <a:p>
            <a:r>
              <a:rPr lang="en-US" dirty="0"/>
              <a:t>Challenge six solution: Tom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73040-1AA8-52FA-C3C4-67CC0416E522}"/>
              </a:ext>
            </a:extLst>
          </p:cNvPr>
          <p:cNvSpPr txBox="1"/>
          <p:nvPr/>
        </p:nvSpPr>
        <p:spPr>
          <a:xfrm>
            <a:off x="0" y="2242575"/>
            <a:ext cx="6096000" cy="4616648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&lt;iostream&gt;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&lt;vector&gt;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cmath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using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namespace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(x,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(x,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i:x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exp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GB" sz="105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))));}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1E38B-91B3-DCCB-B015-5670F8E3446E}"/>
              </a:ext>
            </a:extLst>
          </p:cNvPr>
          <p:cNvSpPr txBox="1"/>
          <p:nvPr/>
        </p:nvSpPr>
        <p:spPr>
          <a:xfrm>
            <a:off x="6096000" y="1271855"/>
            <a:ext cx="6096000" cy="5586145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write_out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5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5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string filename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data_file.py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filename.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c_str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\n\</a:t>
            </a:r>
            <a:r>
              <a:rPr lang="en-GB" sz="105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x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i:x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 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first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GB" sz="105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(("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5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j:f_x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((j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f_x.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back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first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first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// I had to add this little </a:t>
            </a:r>
            <a:r>
              <a:rPr lang="en-GB" sz="105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boolean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workaround 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because the first and last j values are the same, so the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first </a:t>
            </a:r>
            <a:r>
              <a:rPr lang="en-GB" sz="105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f_x</a:t>
            </a:r>
            <a:r>
              <a:rPr lang="en-GB" sz="105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file input was missing a comma afterwards.</a:t>
            </a:r>
            <a:endParaRPr lang="en-GB" sz="105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j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"))</a:t>
            </a:r>
            <a:r>
              <a:rPr lang="en-GB" sz="105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5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5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myfile.</a:t>
            </a:r>
            <a:r>
              <a:rPr lang="en-GB" sz="105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-GB" sz="105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BAC10D-4435-7AD1-A39C-53D877B3B93E}"/>
              </a:ext>
            </a:extLst>
          </p:cNvPr>
          <p:cNvCxnSpPr>
            <a:cxnSpLocks/>
          </p:cNvCxnSpPr>
          <p:nvPr/>
        </p:nvCxnSpPr>
        <p:spPr>
          <a:xfrm>
            <a:off x="2907781" y="1980408"/>
            <a:ext cx="0" cy="1865193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521E00E-E184-5A82-FAA5-91B98B2C5906}"/>
              </a:ext>
            </a:extLst>
          </p:cNvPr>
          <p:cNvSpPr txBox="1"/>
          <p:nvPr/>
        </p:nvSpPr>
        <p:spPr>
          <a:xfrm>
            <a:off x="1444926" y="969901"/>
            <a:ext cx="2925710" cy="830997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Takes a copy of x, for large arrays this will use a lot of memory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17DB3D-BC3E-5E47-B842-B9F0C8FD110D}"/>
              </a:ext>
            </a:extLst>
          </p:cNvPr>
          <p:cNvCxnSpPr>
            <a:cxnSpLocks/>
          </p:cNvCxnSpPr>
          <p:nvPr/>
        </p:nvCxnSpPr>
        <p:spPr>
          <a:xfrm flipH="1">
            <a:off x="2011680" y="2018848"/>
            <a:ext cx="896101" cy="119984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1BE343-EC7F-842C-BF26-42FAA38BEDF2}"/>
              </a:ext>
            </a:extLst>
          </p:cNvPr>
          <p:cNvCxnSpPr>
            <a:cxnSpLocks/>
          </p:cNvCxnSpPr>
          <p:nvPr/>
        </p:nvCxnSpPr>
        <p:spPr>
          <a:xfrm flipH="1">
            <a:off x="1585145" y="4465320"/>
            <a:ext cx="1322636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96AC19B-B665-5A99-4824-401AA34E00A0}"/>
              </a:ext>
            </a:extLst>
          </p:cNvPr>
          <p:cNvSpPr txBox="1"/>
          <p:nvPr/>
        </p:nvSpPr>
        <p:spPr>
          <a:xfrm>
            <a:off x="2907781" y="4287278"/>
            <a:ext cx="2925710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I like how short main() is!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DCE7A1-7CF3-5CD9-A15A-78D23B99FDD5}"/>
              </a:ext>
            </a:extLst>
          </p:cNvPr>
          <p:cNvCxnSpPr>
            <a:cxnSpLocks/>
          </p:cNvCxnSpPr>
          <p:nvPr/>
        </p:nvCxnSpPr>
        <p:spPr>
          <a:xfrm flipH="1">
            <a:off x="8862060" y="3845601"/>
            <a:ext cx="502920" cy="780231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404466-2AE2-4D2D-2F4F-C61F65B84165}"/>
              </a:ext>
            </a:extLst>
          </p:cNvPr>
          <p:cNvSpPr txBox="1"/>
          <p:nvPr/>
        </p:nvSpPr>
        <p:spPr>
          <a:xfrm>
            <a:off x="8910060" y="3259603"/>
            <a:ext cx="2540519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Cool workaround of this problem</a:t>
            </a:r>
          </a:p>
        </p:txBody>
      </p:sp>
      <p:pic>
        <p:nvPicPr>
          <p:cNvPr id="26" name="Picture 25" descr="Chart, line chart&#10;&#10;Description automatically generated">
            <a:extLst>
              <a:ext uri="{FF2B5EF4-FFF2-40B4-BE49-F238E27FC236}">
                <a16:creationId xmlns:a16="http://schemas.microsoft.com/office/drawing/2014/main" id="{B192BC0C-49E4-91F6-EC60-9CEE94401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417" y="1498047"/>
            <a:ext cx="8045240" cy="5363493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0F94B3A-7B59-57CA-5205-5AE4B5376DEA}"/>
              </a:ext>
            </a:extLst>
          </p:cNvPr>
          <p:cNvCxnSpPr>
            <a:cxnSpLocks/>
          </p:cNvCxnSpPr>
          <p:nvPr/>
        </p:nvCxnSpPr>
        <p:spPr>
          <a:xfrm flipH="1">
            <a:off x="2556387" y="5219909"/>
            <a:ext cx="198994" cy="84659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EC6679D-48F6-0E6B-15EE-13F1D3EA1FE5}"/>
              </a:ext>
            </a:extLst>
          </p:cNvPr>
          <p:cNvSpPr txBox="1"/>
          <p:nvPr/>
        </p:nvSpPr>
        <p:spPr>
          <a:xfrm>
            <a:off x="1970310" y="4884850"/>
            <a:ext cx="1570142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Needs a -1!</a:t>
            </a:r>
          </a:p>
        </p:txBody>
      </p:sp>
      <p:pic>
        <p:nvPicPr>
          <p:cNvPr id="33" name="Picture 32" descr="Chart, line chart&#10;&#10;Description automatically generated">
            <a:extLst>
              <a:ext uri="{FF2B5EF4-FFF2-40B4-BE49-F238E27FC236}">
                <a16:creationId xmlns:a16="http://schemas.microsoft.com/office/drawing/2014/main" id="{E30987B9-1C47-9B55-B86C-D41DFB69C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727" y="1498046"/>
            <a:ext cx="8039930" cy="535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00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  <p:bldP spid="22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7D86-F772-36E6-3606-13A48EA9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ryan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06B24-20E3-891E-ED47-79F6CEDD3D54}"/>
              </a:ext>
            </a:extLst>
          </p:cNvPr>
          <p:cNvSpPr txBox="1"/>
          <p:nvPr/>
        </p:nvSpPr>
        <p:spPr>
          <a:xfrm>
            <a:off x="0" y="1687354"/>
            <a:ext cx="7359535" cy="5170646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21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double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x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],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)));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pow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(M_E, x);</a:t>
            </a:r>
          </a:p>
          <a:p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}}}</a:t>
            </a:r>
          </a:p>
          <a:p>
            <a:endParaRPr lang="en-GB" sz="1000" i="1" dirty="0">
              <a:solidFill>
                <a:srgbClr val="66D9EF"/>
              </a:solidFill>
              <a:latin typeface="Menlo" panose="020B0609030804020204" pitchFamily="49" charset="0"/>
            </a:endParaRPr>
          </a:p>
          <a:p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initialise the vector and fill it from -10 to 10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vector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21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push_back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(i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} }</a:t>
            </a: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have 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operate on the vector and output it in the terminal 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setprecision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size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create the 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plot.py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routine for plotting the graph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fileaccess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plot.py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fileaccess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matplotlib.pyplot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fileaccess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"from data import *"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fileaccess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"x = 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([-10, -9, -8, -7, -6, -5, -4, -3, -2, -1, 0, 1, 2, 3, 4, 5, 6, 7, 8, 9, 10])"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fileaccess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plt.figure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()"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plt.plot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(x, y)"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plt.show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()"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fileaccess.</a:t>
            </a:r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// feed the file name and vector into the </a:t>
            </a:r>
            <a:r>
              <a:rPr lang="en-GB" sz="1000" b="0" dirty="0" err="1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writeout</a:t>
            </a:r>
            <a:r>
              <a:rPr lang="en-GB" sz="1000" b="0" dirty="0">
                <a:solidFill>
                  <a:srgbClr val="88846F"/>
                </a:solidFill>
                <a:effectLst/>
                <a:latin typeface="Menlo" panose="020B0609030804020204" pitchFamily="49" charset="0"/>
              </a:rPr>
              <a:t> function</a:t>
            </a:r>
            <a:endParaRPr lang="en-GB" sz="10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writeout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data.py</a:t>
            </a:r>
            <a:r>
              <a:rPr lang="en-GB" sz="10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10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vect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0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10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4E9622FE-6375-2957-65DF-ED277F07C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109" y="2696901"/>
            <a:ext cx="4668779" cy="350158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3CBD5AE-AD44-B295-37FE-75F1AC56DCCA}"/>
              </a:ext>
            </a:extLst>
          </p:cNvPr>
          <p:cNvCxnSpPr>
            <a:cxnSpLocks/>
          </p:cNvCxnSpPr>
          <p:nvPr/>
        </p:nvCxnSpPr>
        <p:spPr>
          <a:xfrm flipH="1">
            <a:off x="2245489" y="2858947"/>
            <a:ext cx="1273215" cy="58477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E17B3C-C2E5-941B-F0DC-4CF6A8AD878C}"/>
              </a:ext>
            </a:extLst>
          </p:cNvPr>
          <p:cNvSpPr txBox="1"/>
          <p:nvPr/>
        </p:nvSpPr>
        <p:spPr>
          <a:xfrm>
            <a:off x="2793725" y="2274172"/>
            <a:ext cx="2925710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Works fine, but tricky to adapt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E7F7DA5-9156-43EF-3E11-93410A22EA4D}"/>
              </a:ext>
            </a:extLst>
          </p:cNvPr>
          <p:cNvCxnSpPr>
            <a:cxnSpLocks/>
          </p:cNvCxnSpPr>
          <p:nvPr/>
        </p:nvCxnSpPr>
        <p:spPr>
          <a:xfrm>
            <a:off x="3518704" y="2858947"/>
            <a:ext cx="148574" cy="253485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79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44921-77F9-58D2-35FD-4563A3C18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six solution: </a:t>
            </a:r>
            <a:r>
              <a:rPr lang="en-US" dirty="0" err="1"/>
              <a:t>andrea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D4BDC9-8353-1F08-6DD4-679F0F5D6688}"/>
              </a:ext>
            </a:extLst>
          </p:cNvPr>
          <p:cNvSpPr txBox="1"/>
          <p:nvPr/>
        </p:nvSpPr>
        <p:spPr>
          <a:xfrm>
            <a:off x="549402" y="1911680"/>
            <a:ext cx="6100762" cy="4647426"/>
          </a:xfrm>
          <a:prstGeom prst="rect">
            <a:avLst/>
          </a:prstGeom>
          <a:solidFill>
            <a:schemeClr val="tx1"/>
          </a:solidFill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i="1" dirty="0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filename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ofstream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python_file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python_file.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plot.py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python_file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matplotlib.pyplot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"import 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 as np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"from data import *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plt.scatter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x,y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, 'r*')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plt.xlabel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('x')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plt.ylabel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('y')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endParaRPr lang="en-GB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plt.savefig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('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plot.png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', dpi=400)</a:t>
            </a:r>
            <a:r>
              <a:rPr lang="en-GB" sz="16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plt.show</a:t>
            </a:r>
            <a:r>
              <a:rPr lang="en-GB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()"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GB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python_file.</a:t>
            </a:r>
            <a:r>
              <a:rPr lang="en-GB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 </a:t>
            </a:r>
          </a:p>
          <a:p>
            <a:r>
              <a:rPr lang="en-GB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0A88AC2-D040-7F9E-1441-C19CCF8FC61D}"/>
              </a:ext>
            </a:extLst>
          </p:cNvPr>
          <p:cNvCxnSpPr>
            <a:cxnSpLocks/>
          </p:cNvCxnSpPr>
          <p:nvPr/>
        </p:nvCxnSpPr>
        <p:spPr>
          <a:xfrm flipH="1">
            <a:off x="5238413" y="2799311"/>
            <a:ext cx="881149" cy="62968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00C068C-9772-2285-61E3-5CBA950813F1}"/>
              </a:ext>
            </a:extLst>
          </p:cNvPr>
          <p:cNvSpPr txBox="1"/>
          <p:nvPr/>
        </p:nvSpPr>
        <p:spPr>
          <a:xfrm>
            <a:off x="6096000" y="2149177"/>
            <a:ext cx="2033588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Nice idea to writing of a python script in C++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B08DD-5F3D-85DF-E21F-74E97F87E9AA}"/>
              </a:ext>
            </a:extLst>
          </p:cNvPr>
          <p:cNvSpPr txBox="1"/>
          <p:nvPr/>
        </p:nvSpPr>
        <p:spPr>
          <a:xfrm>
            <a:off x="8573187" y="2149176"/>
            <a:ext cx="2442475" cy="2585323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Note: you can also run terminal commands in a C++ script using:</a:t>
            </a:r>
          </a:p>
          <a:p>
            <a:r>
              <a:rPr lang="en-GB" dirty="0">
                <a:solidFill>
                  <a:srgbClr val="A6E22E"/>
                </a:solidFill>
                <a:latin typeface="Menlo" panose="020B0609030804020204" pitchFamily="49" charset="0"/>
              </a:rPr>
              <a:t>system() </a:t>
            </a:r>
            <a:r>
              <a:rPr lang="en-US" dirty="0"/>
              <a:t>for example</a:t>
            </a:r>
            <a:endParaRPr lang="en-GB" dirty="0">
              <a:solidFill>
                <a:srgbClr val="A6E22E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A6E22E"/>
                </a:solidFill>
                <a:latin typeface="Menlo" panose="020B0609030804020204" pitchFamily="49" charset="0"/>
              </a:rPr>
              <a:t>system</a:t>
            </a:r>
            <a:r>
              <a:rPr lang="en-GB" dirty="0">
                <a:solidFill>
                  <a:schemeClr val="tx2"/>
                </a:solidFill>
                <a:latin typeface="Menlo" panose="020B0609030804020204" pitchFamily="49" charset="0"/>
              </a:rPr>
              <a:t>(</a:t>
            </a:r>
            <a:r>
              <a:rPr lang="en-GB" dirty="0">
                <a:solidFill>
                  <a:srgbClr val="E6DB74"/>
                </a:solidFill>
                <a:latin typeface="Menlo" panose="020B0609030804020204" pitchFamily="49" charset="0"/>
              </a:rPr>
              <a:t>”python </a:t>
            </a:r>
            <a:r>
              <a:rPr lang="en-GB" dirty="0" err="1">
                <a:solidFill>
                  <a:srgbClr val="E6DB74"/>
                </a:solidFill>
                <a:latin typeface="Menlo" panose="020B0609030804020204" pitchFamily="49" charset="0"/>
              </a:rPr>
              <a:t>plot.py</a:t>
            </a:r>
            <a:r>
              <a:rPr lang="en-GB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chemeClr val="tx2"/>
                </a:solidFill>
                <a:latin typeface="Menlo" panose="020B0609030804020204" pitchFamily="49" charset="0"/>
              </a:rPr>
              <a:t>);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09BD72-3CC5-0D1A-D6AB-9E7940C9A517}"/>
              </a:ext>
            </a:extLst>
          </p:cNvPr>
          <p:cNvSpPr txBox="1"/>
          <p:nvPr/>
        </p:nvSpPr>
        <p:spPr>
          <a:xfrm>
            <a:off x="9609010" y="5172338"/>
            <a:ext cx="2033588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Script didn’t run right away, need to import </a:t>
            </a:r>
            <a:r>
              <a:rPr lang="en-US" dirty="0" err="1"/>
              <a:t>numpy</a:t>
            </a:r>
            <a:r>
              <a:rPr lang="en-US" dirty="0"/>
              <a:t> as np in </a:t>
            </a:r>
            <a:r>
              <a:rPr lang="en-US" dirty="0" err="1"/>
              <a:t>data.py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D62D7B-F660-5536-25CE-CEE8535C0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847" y="4079134"/>
            <a:ext cx="3412340" cy="264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4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{165B9C90-CAE9-7A45-AD45-8C27D9674C29}tf10001070_mac</Template>
  <TotalTime>14505</TotalTime>
  <Words>5972</Words>
  <Application>Microsoft Macintosh PowerPoint</Application>
  <PresentationFormat>Widescreen</PresentationFormat>
  <Paragraphs>904</Paragraphs>
  <Slides>56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Arial</vt:lpstr>
      <vt:lpstr>Calibri</vt:lpstr>
      <vt:lpstr>Cambria Math</vt:lpstr>
      <vt:lpstr>Menlo</vt:lpstr>
      <vt:lpstr>Rockwell</vt:lpstr>
      <vt:lpstr>Rockwell Condensed</vt:lpstr>
      <vt:lpstr>Rockwell Extra Bold</vt:lpstr>
      <vt:lpstr>Wingdings</vt:lpstr>
      <vt:lpstr>Wood Type</vt:lpstr>
      <vt:lpstr>Introduction to C++</vt:lpstr>
      <vt:lpstr>Last week…</vt:lpstr>
      <vt:lpstr>AIM of workshop Four</vt:lpstr>
      <vt:lpstr>Resources</vt:lpstr>
      <vt:lpstr>Challenge six RECAP</vt:lpstr>
      <vt:lpstr>Challenge six solution: Lauryn</vt:lpstr>
      <vt:lpstr>Challenge six solution: Tom</vt:lpstr>
      <vt:lpstr>Challenge six Solution: ryan</vt:lpstr>
      <vt:lpstr>Challenge six solution: andrea</vt:lpstr>
      <vt:lpstr>Challenge six solution: Alex j</vt:lpstr>
      <vt:lpstr>Challenge six solution: Alex j</vt:lpstr>
      <vt:lpstr>Challenge six Solution: Alex h modular approach</vt:lpstr>
      <vt:lpstr>Challenge six Solution: alex h</vt:lpstr>
      <vt:lpstr>Challenge six Solution: alex h</vt:lpstr>
      <vt:lpstr>Challenge six Solution: alex h</vt:lpstr>
      <vt:lpstr>Challenge six Solution: alex h</vt:lpstr>
      <vt:lpstr>Takeaways</vt:lpstr>
      <vt:lpstr>Challenge seven</vt:lpstr>
      <vt:lpstr>PowerPoint Presentation</vt:lpstr>
      <vt:lpstr>Object oriented programming</vt:lpstr>
      <vt:lpstr>Classes and objects</vt:lpstr>
      <vt:lpstr>Classes and objects</vt:lpstr>
      <vt:lpstr>Classes: attributes</vt:lpstr>
      <vt:lpstr>Classes: Attributes</vt:lpstr>
      <vt:lpstr>Classes: methods</vt:lpstr>
      <vt:lpstr>Constructors</vt:lpstr>
      <vt:lpstr>Challenge eight</vt:lpstr>
      <vt:lpstr>Principles of OOP</vt:lpstr>
      <vt:lpstr>Access specifiers</vt:lpstr>
      <vt:lpstr>Access specifiers</vt:lpstr>
      <vt:lpstr>Encapsulation</vt:lpstr>
      <vt:lpstr>Encapsulation</vt:lpstr>
      <vt:lpstr>inheritance</vt:lpstr>
      <vt:lpstr>Inheritance: access specifiers</vt:lpstr>
      <vt:lpstr>polymorphism</vt:lpstr>
      <vt:lpstr>PowerPoint Presentation</vt:lpstr>
      <vt:lpstr>Monte carlo history</vt:lpstr>
      <vt:lpstr>Monte carlo history</vt:lpstr>
      <vt:lpstr>Monte carlo experiments</vt:lpstr>
      <vt:lpstr>Monte carlo simulations now</vt:lpstr>
      <vt:lpstr>Monte Carlo examples</vt:lpstr>
      <vt:lpstr>Generating random numbers in c++</vt:lpstr>
      <vt:lpstr>Generating random numbers in c++</vt:lpstr>
      <vt:lpstr>Example</vt:lpstr>
      <vt:lpstr>Example</vt:lpstr>
      <vt:lpstr>Example</vt:lpstr>
      <vt:lpstr>Example</vt:lpstr>
      <vt:lpstr>Challenge nine: Area of a circle</vt:lpstr>
      <vt:lpstr>Markov chain monte carlo (MCMC)</vt:lpstr>
      <vt:lpstr>Markov chains</vt:lpstr>
      <vt:lpstr>Markov chain properties</vt:lpstr>
      <vt:lpstr>PowerPoint Presentation</vt:lpstr>
      <vt:lpstr>Markov chains</vt:lpstr>
      <vt:lpstr>homework</vt:lpstr>
      <vt:lpstr>Next week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C++</dc:title>
  <dc:creator>Hill, Alexander</dc:creator>
  <cp:lastModifiedBy>Hill, Alexander</cp:lastModifiedBy>
  <cp:revision>276</cp:revision>
  <dcterms:created xsi:type="dcterms:W3CDTF">2022-10-03T13:54:34Z</dcterms:created>
  <dcterms:modified xsi:type="dcterms:W3CDTF">2022-10-25T13:17:13Z</dcterms:modified>
</cp:coreProperties>
</file>

<file path=docProps/thumbnail.jpeg>
</file>